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0" r:id="rId4"/>
    <p:sldId id="272" r:id="rId6"/>
    <p:sldId id="262" r:id="rId7"/>
    <p:sldId id="270" r:id="rId8"/>
    <p:sldId id="263" r:id="rId9"/>
    <p:sldId id="264" r:id="rId10"/>
    <p:sldId id="266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359" r:id="rId19"/>
    <p:sldId id="360" r:id="rId20"/>
    <p:sldId id="278" r:id="rId21"/>
    <p:sldId id="279" r:id="rId22"/>
    <p:sldId id="307" r:id="rId23"/>
    <p:sldId id="281" r:id="rId24"/>
    <p:sldId id="291" r:id="rId25"/>
    <p:sldId id="357" r:id="rId26"/>
    <p:sldId id="363" r:id="rId27"/>
    <p:sldId id="364" r:id="rId28"/>
    <p:sldId id="365" r:id="rId29"/>
    <p:sldId id="358" r:id="rId30"/>
    <p:sldId id="292" r:id="rId31"/>
    <p:sldId id="299" r:id="rId32"/>
    <p:sldId id="293" r:id="rId33"/>
    <p:sldId id="295" r:id="rId34"/>
    <p:sldId id="296" r:id="rId35"/>
    <p:sldId id="297" r:id="rId36"/>
    <p:sldId id="300" r:id="rId37"/>
    <p:sldId id="301" r:id="rId38"/>
    <p:sldId id="302" r:id="rId39"/>
    <p:sldId id="303" r:id="rId40"/>
    <p:sldId id="304" r:id="rId41"/>
    <p:sldId id="305" r:id="rId42"/>
    <p:sldId id="308" r:id="rId43"/>
    <p:sldId id="324" r:id="rId44"/>
    <p:sldId id="326" r:id="rId45"/>
    <p:sldId id="361" r:id="rId46"/>
    <p:sldId id="327" r:id="rId47"/>
    <p:sldId id="362" r:id="rId48"/>
    <p:sldId id="328" r:id="rId49"/>
    <p:sldId id="420" r:id="rId50"/>
    <p:sldId id="338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44" r:id="rId61"/>
    <p:sldId id="339" r:id="rId62"/>
    <p:sldId id="455" r:id="rId63"/>
    <p:sldId id="366" r:id="rId64"/>
    <p:sldId id="342" r:id="rId65"/>
    <p:sldId id="340" r:id="rId66"/>
    <p:sldId id="345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46" r:id="rId78"/>
    <p:sldId id="347" r:id="rId79"/>
    <p:sldId id="348" r:id="rId80"/>
    <p:sldId id="421" r:id="rId81"/>
    <p:sldId id="452" r:id="rId82"/>
    <p:sldId id="259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056BC-FB63-4C47-B671-44165AF5CE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file:///C:\Users\1V994W2\PycharmProjects\PPT_Background_Generation/pic_temp/pic_sup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0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85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01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19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130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5.png"/><Relationship Id="rId5" Type="http://schemas.openxmlformats.org/officeDocument/2006/relationships/tags" Target="../tags/tag15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file:///C:\Users\1V994W2\Documents\Tencent%20Files\574576071\FileRecv\&#25340;&#35013;&#32032;&#26448;\&#20845;&#21313;\\58\subject_holdright_60,120,186_0_staid_full_0.png" TargetMode="External"/><Relationship Id="rId3" Type="http://schemas.openxmlformats.org/officeDocument/2006/relationships/image" Target="../media/image6.png"/><Relationship Id="rId2" Type="http://schemas.openxmlformats.org/officeDocument/2006/relationships/tags" Target="../tags/tag39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9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7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5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2921000" y="2447291"/>
            <a:ext cx="6350000" cy="139890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7200" b="0" spc="7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2921000" y="4049396"/>
            <a:ext cx="6350000" cy="36131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6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idx="13" hasCustomPrompt="1"/>
            <p:custDataLst>
              <p:tags r:id="rId8"/>
            </p:custDataLst>
          </p:nvPr>
        </p:nvSpPr>
        <p:spPr>
          <a:xfrm>
            <a:off x="3412807" y="2331720"/>
            <a:ext cx="5365750" cy="139890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412807" y="4133215"/>
            <a:ext cx="5366385" cy="393065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 algn="ctr">
              <a:lnSpc>
                <a:spcPct val="10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cxnSp>
        <p:nvCxnSpPr>
          <p:cNvPr id="8" name="直接连接符 8"/>
          <p:cNvCxnSpPr/>
          <p:nvPr>
            <p:custDataLst>
              <p:tags r:id="rId10"/>
            </p:custDataLst>
          </p:nvPr>
        </p:nvCxnSpPr>
        <p:spPr>
          <a:xfrm>
            <a:off x="5609590" y="3930015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6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8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4"/>
          <p:cNvSpPr/>
          <p:nvPr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4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12" name="图片 6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4"/>
          <p:cNvSpPr/>
          <p:nvPr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6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766444"/>
            <a:ext cx="1620202" cy="109155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444"/>
            <a:ext cx="1620202" cy="10915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3612445" cy="4064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55" y="1397000"/>
            <a:ext cx="3612445" cy="4064000"/>
          </a:xfrm>
          <a:prstGeom prst="rect">
            <a:avLst/>
          </a:prstGeom>
        </p:spPr>
      </p:pic>
      <p:sp>
        <p:nvSpPr>
          <p:cNvPr id="7" name="矩形 8"/>
          <p:cNvSpPr/>
          <p:nvPr>
            <p:custDataLst>
              <p:tags r:id="rId8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 idx="13" hasCustomPrompt="1"/>
            <p:custDataLst>
              <p:tags r:id="rId12"/>
            </p:custDataLst>
          </p:nvPr>
        </p:nvSpPr>
        <p:spPr>
          <a:xfrm>
            <a:off x="4759960" y="2888298"/>
            <a:ext cx="4880610" cy="1081405"/>
          </a:xfrm>
        </p:spPr>
        <p:txBody>
          <a:bodyPr vert="horz" wrap="square" lIns="0" tIns="0" rIns="0" bIns="0" rtlCol="0" anchor="ctr" anchorCtr="0">
            <a:normAutofit/>
          </a:bodyPr>
          <a:lstStyle>
            <a:lvl1pPr algn="l">
              <a:defRPr lang="zh-CN" altLang="en-US" sz="4800" b="0" spc="5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10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194560"/>
            <a:ext cx="4389120" cy="2468880"/>
          </a:xfrm>
          <a:prstGeom prst="rect">
            <a:avLst/>
          </a:prstGeom>
        </p:spPr>
      </p:pic>
      <p:sp>
        <p:nvSpPr>
          <p:cNvPr id="7" name="任意多边形 6"/>
          <p:cNvSpPr/>
          <p:nvPr>
            <p:custDataLst>
              <p:tags r:id="rId5"/>
            </p:custDataLst>
          </p:nvPr>
        </p:nvSpPr>
        <p:spPr>
          <a:xfrm flipH="1">
            <a:off x="0" y="0"/>
            <a:ext cx="7313295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图片 8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5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7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6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2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2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2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24.xml"/><Relationship Id="rId1" Type="http://schemas.openxmlformats.org/officeDocument/2006/relationships/tags" Target="../tags/tag22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2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3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1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37.xml"/><Relationship Id="rId12" Type="http://schemas.openxmlformats.org/officeDocument/2006/relationships/image" Target="../media/image14.png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3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4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3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tags" Target="../tags/tag23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3.png"/><Relationship Id="rId6" Type="http://schemas.openxmlformats.org/officeDocument/2006/relationships/tags" Target="../tags/tag248.xml"/><Relationship Id="rId5" Type="http://schemas.openxmlformats.org/officeDocument/2006/relationships/image" Target="file:///C:\Users\1V994W2\PycharmProjects\PPT_Background_Generation/pic_temp/0_pic_quater_right_down.png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4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56.xml"/><Relationship Id="rId10" Type="http://schemas.openxmlformats.org/officeDocument/2006/relationships/tags" Target="../tags/tag255.xml"/><Relationship Id="rId1" Type="http://schemas.openxmlformats.org/officeDocument/2006/relationships/tags" Target="../tags/tag25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5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5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tags" Target="../tags/tag25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68.xml"/><Relationship Id="rId8" Type="http://schemas.openxmlformats.org/officeDocument/2006/relationships/tags" Target="../tags/tag2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6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70.xml"/><Relationship Id="rId10" Type="http://schemas.openxmlformats.org/officeDocument/2006/relationships/tags" Target="../tags/tag269.xml"/><Relationship Id="rId1" Type="http://schemas.openxmlformats.org/officeDocument/2006/relationships/tags" Target="../tags/tag26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7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7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76.xml"/><Relationship Id="rId10" Type="http://schemas.openxmlformats.org/officeDocument/2006/relationships/image" Target="../media/image15.png"/><Relationship Id="rId1" Type="http://schemas.openxmlformats.org/officeDocument/2006/relationships/tags" Target="../tags/tag271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tags" Target="../tags/tag27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162.xml"/><Relationship Id="rId2" Type="http://schemas.openxmlformats.org/officeDocument/2006/relationships/tags" Target="../tags/tag144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tags" Target="../tags/tag14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8" Type="http://schemas.openxmlformats.org/officeDocument/2006/relationships/notesSlide" Target="../notesSlides/notesSlide5.xml"/><Relationship Id="rId27" Type="http://schemas.openxmlformats.org/officeDocument/2006/relationships/slideLayout" Target="../slideLayouts/slideLayout6.xml"/><Relationship Id="rId26" Type="http://schemas.openxmlformats.org/officeDocument/2006/relationships/tags" Target="../tags/tag306.xml"/><Relationship Id="rId25" Type="http://schemas.openxmlformats.org/officeDocument/2006/relationships/tags" Target="../tags/tag305.xml"/><Relationship Id="rId24" Type="http://schemas.openxmlformats.org/officeDocument/2006/relationships/tags" Target="../tags/tag304.xml"/><Relationship Id="rId23" Type="http://schemas.openxmlformats.org/officeDocument/2006/relationships/tags" Target="../tags/tag303.xml"/><Relationship Id="rId22" Type="http://schemas.openxmlformats.org/officeDocument/2006/relationships/tags" Target="../tags/tag302.xml"/><Relationship Id="rId21" Type="http://schemas.openxmlformats.org/officeDocument/2006/relationships/tags" Target="../tags/tag301.xml"/><Relationship Id="rId20" Type="http://schemas.openxmlformats.org/officeDocument/2006/relationships/tags" Target="../tags/tag300.xml"/><Relationship Id="rId2" Type="http://schemas.openxmlformats.org/officeDocument/2006/relationships/tags" Target="../tags/tag282.xml"/><Relationship Id="rId19" Type="http://schemas.openxmlformats.org/officeDocument/2006/relationships/tags" Target="../tags/tag299.xml"/><Relationship Id="rId18" Type="http://schemas.openxmlformats.org/officeDocument/2006/relationships/tags" Target="../tags/tag298.xml"/><Relationship Id="rId17" Type="http://schemas.openxmlformats.org/officeDocument/2006/relationships/tags" Target="../tags/tag297.xml"/><Relationship Id="rId16" Type="http://schemas.openxmlformats.org/officeDocument/2006/relationships/tags" Target="../tags/tag296.xml"/><Relationship Id="rId15" Type="http://schemas.openxmlformats.org/officeDocument/2006/relationships/tags" Target="../tags/tag295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tags" Target="../tags/tag28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11.xml"/><Relationship Id="rId8" Type="http://schemas.openxmlformats.org/officeDocument/2006/relationships/tags" Target="../tags/tag31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0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0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13.xml"/><Relationship Id="rId10" Type="http://schemas.openxmlformats.org/officeDocument/2006/relationships/tags" Target="../tags/tag312.xml"/><Relationship Id="rId1" Type="http://schemas.openxmlformats.org/officeDocument/2006/relationships/tags" Target="../tags/tag30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15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21.xml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tags" Target="../tags/tag31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2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2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2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33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2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2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31.xml"/><Relationship Id="rId1" Type="http://schemas.openxmlformats.org/officeDocument/2006/relationships/tags" Target="../tags/tag32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33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3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36.xml"/><Relationship Id="rId1" Type="http://schemas.openxmlformats.org/officeDocument/2006/relationships/tags" Target="../tags/tag33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34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3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3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41.xml"/><Relationship Id="rId1" Type="http://schemas.openxmlformats.org/officeDocument/2006/relationships/tags" Target="../tags/tag337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4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34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35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4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48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51.xml"/><Relationship Id="rId1" Type="http://schemas.openxmlformats.org/officeDocument/2006/relationships/tags" Target="../tags/tag347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56.xml"/><Relationship Id="rId8" Type="http://schemas.openxmlformats.org/officeDocument/2006/relationships/tags" Target="../tags/tag35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5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53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60.xml"/><Relationship Id="rId13" Type="http://schemas.openxmlformats.org/officeDocument/2006/relationships/tags" Target="../tags/tag359.xml"/><Relationship Id="rId12" Type="http://schemas.openxmlformats.org/officeDocument/2006/relationships/image" Target="../media/image22.png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tags" Target="../tags/tag35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36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6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6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65.xml"/><Relationship Id="rId1" Type="http://schemas.openxmlformats.org/officeDocument/2006/relationships/tags" Target="../tags/tag36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tags" Target="../tags/tag36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6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6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71.xml"/><Relationship Id="rId10" Type="http://schemas.openxmlformats.org/officeDocument/2006/relationships/image" Target="../media/image24.png"/><Relationship Id="rId1" Type="http://schemas.openxmlformats.org/officeDocument/2006/relationships/tags" Target="../tags/tag36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37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7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7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76.xml"/><Relationship Id="rId1" Type="http://schemas.openxmlformats.org/officeDocument/2006/relationships/tags" Target="../tags/tag37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38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7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7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381.xml"/><Relationship Id="rId1" Type="http://schemas.openxmlformats.org/officeDocument/2006/relationships/tags" Target="../tags/tag37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tags" Target="../tags/tag38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8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8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387.xml"/><Relationship Id="rId10" Type="http://schemas.openxmlformats.org/officeDocument/2006/relationships/tags" Target="../tags/tag386.xml"/><Relationship Id="rId1" Type="http://schemas.openxmlformats.org/officeDocument/2006/relationships/tags" Target="../tags/tag38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tags" Target="../tags/tag39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9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89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392.xml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tags" Target="../tags/tag388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9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9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00.xml"/><Relationship Id="rId12" Type="http://schemas.openxmlformats.org/officeDocument/2006/relationships/image" Target="../media/image30.jpeg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tags" Target="../tags/tag393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tags" Target="../tags/tag40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0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0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05.xml"/><Relationship Id="rId10" Type="http://schemas.openxmlformats.org/officeDocument/2006/relationships/image" Target="../media/image32.png"/><Relationship Id="rId1" Type="http://schemas.openxmlformats.org/officeDocument/2006/relationships/tags" Target="../tags/tag40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40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0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0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10.xml"/><Relationship Id="rId1" Type="http://schemas.openxmlformats.org/officeDocument/2006/relationships/tags" Target="../tags/tag40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41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1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1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15.xml"/><Relationship Id="rId1" Type="http://schemas.openxmlformats.org/officeDocument/2006/relationships/tags" Target="../tags/tag4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72.xml"/><Relationship Id="rId7" Type="http://schemas.openxmlformats.org/officeDocument/2006/relationships/image" Target="file:///C:\Users\1V994W2\PycharmProjects\PPT_Background_Generation/pic_temp/0_pic_quater_right_down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image" Target="../media/image7.jpeg"/><Relationship Id="rId10" Type="http://schemas.openxmlformats.org/officeDocument/2006/relationships/image" Target="file:///C:\Users\1V994W2\PycharmProjects\PPT_Background_Generation/pic_temp/1_pic_quater_left_down.png" TargetMode="External"/><Relationship Id="rId1" Type="http://schemas.openxmlformats.org/officeDocument/2006/relationships/tags" Target="../tags/tag167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1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1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23.xml"/><Relationship Id="rId12" Type="http://schemas.openxmlformats.org/officeDocument/2006/relationships/image" Target="../media/image35.jpeg"/><Relationship Id="rId11" Type="http://schemas.openxmlformats.org/officeDocument/2006/relationships/tags" Target="../tags/tag422.xml"/><Relationship Id="rId10" Type="http://schemas.openxmlformats.org/officeDocument/2006/relationships/tags" Target="../tags/tag421.xml"/><Relationship Id="rId1" Type="http://schemas.openxmlformats.org/officeDocument/2006/relationships/tags" Target="../tags/tag416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42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2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2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28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tags" Target="../tags/tag424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4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3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33.xml"/><Relationship Id="rId1" Type="http://schemas.openxmlformats.org/officeDocument/2006/relationships/tags" Target="../tags/tag429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43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3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3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38.xml"/><Relationship Id="rId1" Type="http://schemas.openxmlformats.org/officeDocument/2006/relationships/tags" Target="../tags/tag43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44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4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4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43.xml"/><Relationship Id="rId1" Type="http://schemas.openxmlformats.org/officeDocument/2006/relationships/tags" Target="../tags/tag43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4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45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49.xml"/><Relationship Id="rId1" Type="http://schemas.openxmlformats.org/officeDocument/2006/relationships/tags" Target="../tags/tag444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tags" Target="../tags/tag45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5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5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54.xml"/><Relationship Id="rId1" Type="http://schemas.openxmlformats.org/officeDocument/2006/relationships/tags" Target="../tags/tag450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459.xml"/><Relationship Id="rId8" Type="http://schemas.openxmlformats.org/officeDocument/2006/relationships/tags" Target="../tags/tag45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5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5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55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63.xml"/><Relationship Id="rId3" Type="http://schemas.openxmlformats.org/officeDocument/2006/relationships/tags" Target="../tags/tag462.xml"/><Relationship Id="rId2" Type="http://schemas.openxmlformats.org/officeDocument/2006/relationships/tags" Target="../tags/tag461.xml"/><Relationship Id="rId1" Type="http://schemas.openxmlformats.org/officeDocument/2006/relationships/tags" Target="../tags/tag460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6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6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71.xml"/><Relationship Id="rId12" Type="http://schemas.openxmlformats.org/officeDocument/2006/relationships/image" Target="../media/image44.jpeg"/><Relationship Id="rId11" Type="http://schemas.openxmlformats.org/officeDocument/2006/relationships/tags" Target="../tags/tag470.xml"/><Relationship Id="rId10" Type="http://schemas.openxmlformats.org/officeDocument/2006/relationships/tags" Target="../tags/tag469.xml"/><Relationship Id="rId1" Type="http://schemas.openxmlformats.org/officeDocument/2006/relationships/tags" Target="../tags/tag4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5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47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7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76.xml"/><Relationship Id="rId1" Type="http://schemas.openxmlformats.org/officeDocument/2006/relationships/tags" Target="../tags/tag472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48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7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7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81.xml"/><Relationship Id="rId1" Type="http://schemas.openxmlformats.org/officeDocument/2006/relationships/tags" Target="../tags/tag47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tags" Target="../tags/tag48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8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8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86.xml"/><Relationship Id="rId1" Type="http://schemas.openxmlformats.org/officeDocument/2006/relationships/tags" Target="../tags/tag48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tags" Target="../tags/tag49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8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8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91.xml"/><Relationship Id="rId1" Type="http://schemas.openxmlformats.org/officeDocument/2006/relationships/tags" Target="../tags/tag487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49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9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9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496.xml"/><Relationship Id="rId1" Type="http://schemas.openxmlformats.org/officeDocument/2006/relationships/tags" Target="../tags/tag492.xm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50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49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49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01.xml"/><Relationship Id="rId1" Type="http://schemas.openxmlformats.org/officeDocument/2006/relationships/tags" Target="../tags/tag497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tags" Target="../tags/tag50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0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06.xml"/><Relationship Id="rId1" Type="http://schemas.openxmlformats.org/officeDocument/2006/relationships/tags" Target="../tags/tag502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510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09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0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11.xml"/><Relationship Id="rId1" Type="http://schemas.openxmlformats.org/officeDocument/2006/relationships/tags" Target="../tags/tag507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516.xml"/><Relationship Id="rId8" Type="http://schemas.openxmlformats.org/officeDocument/2006/relationships/tags" Target="../tags/tag515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14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1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18.xml"/><Relationship Id="rId10" Type="http://schemas.openxmlformats.org/officeDocument/2006/relationships/tags" Target="../tags/tag517.xml"/><Relationship Id="rId1" Type="http://schemas.openxmlformats.org/officeDocument/2006/relationships/tags" Target="../tags/tag512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22.xml"/><Relationship Id="rId3" Type="http://schemas.openxmlformats.org/officeDocument/2006/relationships/tags" Target="../tags/tag521.xml"/><Relationship Id="rId2" Type="http://schemas.openxmlformats.org/officeDocument/2006/relationships/tags" Target="../tags/tag520.xml"/><Relationship Id="rId1" Type="http://schemas.openxmlformats.org/officeDocument/2006/relationships/tags" Target="../tags/tag51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192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9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tags" Target="../tags/tag190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527.xml"/><Relationship Id="rId8" Type="http://schemas.openxmlformats.org/officeDocument/2006/relationships/tags" Target="../tags/tag52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2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2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530.xml"/><Relationship Id="rId12" Type="http://schemas.openxmlformats.org/officeDocument/2006/relationships/image" Target="../media/image52.jpeg"/><Relationship Id="rId11" Type="http://schemas.openxmlformats.org/officeDocument/2006/relationships/tags" Target="../tags/tag529.xml"/><Relationship Id="rId10" Type="http://schemas.openxmlformats.org/officeDocument/2006/relationships/tags" Target="../tags/tag528.xml"/><Relationship Id="rId1" Type="http://schemas.openxmlformats.org/officeDocument/2006/relationships/tags" Target="../tags/tag523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tags" Target="../tags/tag53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3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35.xml"/><Relationship Id="rId1" Type="http://schemas.openxmlformats.org/officeDocument/2006/relationships/tags" Target="../tags/tag53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5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3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3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40.xml"/><Relationship Id="rId1" Type="http://schemas.openxmlformats.org/officeDocument/2006/relationships/tags" Target="../tags/tag536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tags" Target="../tags/tag54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4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45.xml"/><Relationship Id="rId1" Type="http://schemas.openxmlformats.org/officeDocument/2006/relationships/tags" Target="../tags/tag541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4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4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553.xml"/><Relationship Id="rId12" Type="http://schemas.openxmlformats.org/officeDocument/2006/relationships/image" Target="../media/image56.jpeg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tags" Target="../tags/tag546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558.xml"/><Relationship Id="rId8" Type="http://schemas.openxmlformats.org/officeDocument/2006/relationships/tags" Target="../tags/tag557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56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55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60.xml"/><Relationship Id="rId10" Type="http://schemas.openxmlformats.org/officeDocument/2006/relationships/tags" Target="../tags/tag559.xml"/><Relationship Id="rId1" Type="http://schemas.openxmlformats.org/officeDocument/2006/relationships/tags" Target="../tags/tag554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6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6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67.xml"/><Relationship Id="rId10" Type="http://schemas.openxmlformats.org/officeDocument/2006/relationships/tags" Target="../tags/tag566.xml"/><Relationship Id="rId1" Type="http://schemas.openxmlformats.org/officeDocument/2006/relationships/tags" Target="../tags/tag561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tags" Target="../tags/tag57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7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6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72.xml"/><Relationship Id="rId1" Type="http://schemas.openxmlformats.org/officeDocument/2006/relationships/tags" Target="../tags/tag568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57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7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7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77.xml"/><Relationship Id="rId1" Type="http://schemas.openxmlformats.org/officeDocument/2006/relationships/tags" Target="../tags/tag573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tags" Target="../tags/tag58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8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7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82.xml"/><Relationship Id="rId1" Type="http://schemas.openxmlformats.org/officeDocument/2006/relationships/tags" Target="../tags/tag57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3.png"/><Relationship Id="rId4" Type="http://schemas.openxmlformats.org/officeDocument/2006/relationships/tags" Target="../tags/tag198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2.pn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04.xml"/><Relationship Id="rId14" Type="http://schemas.openxmlformats.org/officeDocument/2006/relationships/image" Target="../media/image1.svg"/><Relationship Id="rId13" Type="http://schemas.openxmlformats.org/officeDocument/2006/relationships/image" Target="../media/image9.png"/><Relationship Id="rId12" Type="http://schemas.openxmlformats.org/officeDocument/2006/relationships/image" Target="../media/image8.jpeg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7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tags" Target="../tags/tag58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8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87.xml"/><Relationship Id="rId1" Type="http://schemas.openxmlformats.org/officeDocument/2006/relationships/tags" Target="../tags/tag583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59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8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92.xml"/><Relationship Id="rId1" Type="http://schemas.openxmlformats.org/officeDocument/2006/relationships/tags" Target="../tags/tag588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59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59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9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97.xml"/><Relationship Id="rId1" Type="http://schemas.openxmlformats.org/officeDocument/2006/relationships/tags" Target="../tags/tag593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60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0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59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02.xml"/><Relationship Id="rId10" Type="http://schemas.openxmlformats.org/officeDocument/2006/relationships/image" Target="../media/image63.png"/><Relationship Id="rId1" Type="http://schemas.openxmlformats.org/officeDocument/2006/relationships/tags" Target="../tags/tag598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60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0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4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07.xml"/><Relationship Id="rId10" Type="http://schemas.openxmlformats.org/officeDocument/2006/relationships/image" Target="../media/image64.png"/><Relationship Id="rId1" Type="http://schemas.openxmlformats.org/officeDocument/2006/relationships/tags" Target="../tags/tag603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tags" Target="../tags/tag611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0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09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12.xml"/><Relationship Id="rId1" Type="http://schemas.openxmlformats.org/officeDocument/2006/relationships/tags" Target="../tags/tag608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tags" Target="../tags/tag617.xml"/><Relationship Id="rId8" Type="http://schemas.openxmlformats.org/officeDocument/2006/relationships/tags" Target="../tags/tag616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15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1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620.xml"/><Relationship Id="rId11" Type="http://schemas.openxmlformats.org/officeDocument/2006/relationships/tags" Target="../tags/tag619.xml"/><Relationship Id="rId10" Type="http://schemas.openxmlformats.org/officeDocument/2006/relationships/tags" Target="../tags/tag618.xml"/><Relationship Id="rId1" Type="http://schemas.openxmlformats.org/officeDocument/2006/relationships/tags" Target="../tags/tag613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tags" Target="../tags/tag624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23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2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628.xml"/><Relationship Id="rId11" Type="http://schemas.openxmlformats.org/officeDocument/2006/relationships/tags" Target="../tags/tag627.xml"/><Relationship Id="rId10" Type="http://schemas.openxmlformats.org/officeDocument/2006/relationships/tags" Target="../tags/tag626.xml"/><Relationship Id="rId1" Type="http://schemas.openxmlformats.org/officeDocument/2006/relationships/tags" Target="../tags/tag621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633.xml"/><Relationship Id="rId8" Type="http://schemas.openxmlformats.org/officeDocument/2006/relationships/tags" Target="../tags/tag632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31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30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35.xml"/><Relationship Id="rId10" Type="http://schemas.openxmlformats.org/officeDocument/2006/relationships/tags" Target="../tags/tag634.xml"/><Relationship Id="rId1" Type="http://schemas.openxmlformats.org/officeDocument/2006/relationships/tags" Target="../tags/tag629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tags" Target="../tags/tag639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638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37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640.xml"/><Relationship Id="rId1" Type="http://schemas.openxmlformats.org/officeDocument/2006/relationships/tags" Target="../tags/tag63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0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6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14.xml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642.xml"/><Relationship Id="rId1" Type="http://schemas.openxmlformats.org/officeDocument/2006/relationships/tags" Target="../tags/tag64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left_down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right_down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1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9.xml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455545" y="2447290"/>
            <a:ext cx="6815455" cy="1398905"/>
          </a:xfrm>
        </p:spPr>
        <p:txBody>
          <a:bodyPr>
            <a:normAutofit fontScale="90000"/>
          </a:bodyPr>
          <a:p>
            <a:r>
              <a:rPr lang="zh-CN" altLang="en-US"/>
              <a:t>数据库基础知识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876030" y="4726940"/>
            <a:ext cx="210312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-- </a:t>
            </a:r>
            <a:r>
              <a:rPr lang="zh-CN" altLang="en-US" sz="3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屈宇鹏</a:t>
            </a:r>
            <a:endParaRPr lang="zh-CN" altLang="en-US" sz="3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数据库表关系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表关系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115" y="1571625"/>
            <a:ext cx="7048500" cy="3714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4770" y="5339080"/>
            <a:ext cx="6980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两张表通过”学号”关联，相同颜色代表同一个学生的信息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1302353"/>
            <a:ext cx="12192000" cy="4253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501775" y="2622550"/>
            <a:ext cx="9188450" cy="119888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/>
            <a:r>
              <a:rPr lang="zh-CN" altLang="en-US" sz="7200" b="1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数据库管理系统</a:t>
            </a:r>
            <a:endParaRPr lang="zh-CN" altLang="en-US" sz="7200" b="1" spc="3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6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766444"/>
            <a:ext cx="1620202" cy="1091556"/>
          </a:xfrm>
          <a:prstGeom prst="rect">
            <a:avLst/>
          </a:prstGeom>
        </p:spPr>
      </p:pic>
      <p:pic>
        <p:nvPicPr>
          <p:cNvPr id="24" name="图片 8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444"/>
            <a:ext cx="1620202" cy="109155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数据库管理系统(Database Management System)是一种操纵和管理数据库的大型软件，用于建立、使用和维护数据库，简称DBMS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数据库管理系统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数据库管理系统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8725" y="1714500"/>
            <a:ext cx="3943350" cy="383857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14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Oracle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Mysql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server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Oracle MySql Sqlserver 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对比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0" y="1302353"/>
            <a:ext cx="12192000" cy="4253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501775" y="2622550"/>
            <a:ext cx="9188450" cy="11988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7200" b="1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rPr>
              <a:t>SQL</a:t>
            </a:r>
            <a:endParaRPr lang="en-US" altLang="zh-CN" sz="7200" b="1" spc="3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6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766444"/>
            <a:ext cx="1620202" cy="1091556"/>
          </a:xfrm>
          <a:prstGeom prst="rect">
            <a:avLst/>
          </a:prstGeom>
        </p:spPr>
      </p:pic>
      <p:pic>
        <p:nvPicPr>
          <p:cNvPr id="24" name="图片 8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444"/>
            <a:ext cx="1620202" cy="109155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14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结构化查询语言(Structured Query Language)简称SQL，是一种特殊目的的编程语言，是一种数据库查询和程序设计语言，用于存取数据以及查询、更新和管理关系数据库系统。（百度百科）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是什么？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14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面向数据库执行查询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可从数据库取回数据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可在数据库中插入新的记录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可更新数据库中的数据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可从数据库删除记录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可创建新数据库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可在数据库中创建新表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可在数据库中创建存储过程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可在数据库中创建视图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可以设置表、存储过程和视图的权限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SQL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能做什么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14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SQL 可与数据库程序协同工作，比如 MS Access、DB2、Informix、MS SQL Server、Oracle、Sybase 以及其他数据库系统。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存在着很多不同版本的 SQL 语言，但是为了与 ANSI 标准相兼容，它们必须以相似的方式共同地来支持一些主要的关键词（比如 SELECT、UPDATE、DELETE、INSERT、WHERE 等等）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除了 SQL 标准之外，大部分 SQL 数据库程序都拥有它们自己的私有扩展！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DBMS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SQL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数据库基本概念图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数据库关系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1775" y="1952625"/>
            <a:ext cx="6648450" cy="29527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450080" y="2887980"/>
            <a:ext cx="0" cy="10820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2551430" y="2748915"/>
            <a:ext cx="1684655" cy="1360170"/>
          </a:xfrm>
          <a:prstGeom prst="rect">
            <a:avLst/>
          </a:prstGeom>
          <a:noFill/>
        </p:spPr>
        <p:txBody>
          <a:bodyPr wrap="square" lIns="90000" tIns="0" rIns="9000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0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  <a:endParaRPr lang="en-US" altLang="zh-CN" sz="80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 vert="horz" wrap="square" lIns="0" tIns="0" rIns="0" bIns="0" rtlCol="0" anchor="ctr" anchorCtr="0">
            <a:normAutofit/>
          </a:bodyPr>
          <a:lstStyle/>
          <a:p>
            <a:r>
              <a:rPr>
                <a:solidFill>
                  <a:schemeClr val="tx1">
                    <a:lumMod val="85000"/>
                    <a:lumOff val="15000"/>
                  </a:schemeClr>
                </a:solidFill>
              </a:rPr>
              <a:t>数据库基础</a:t>
            </a:r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76"/>
          <p:cNvSpPr txBox="1"/>
          <p:nvPr>
            <p:custDataLst>
              <p:tags r:id="rId1"/>
            </p:custDataLst>
          </p:nvPr>
        </p:nvSpPr>
        <p:spPr bwMode="auto">
          <a:xfrm>
            <a:off x="2116772" y="223678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数据库简介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" name="任意多边形 4"/>
          <p:cNvSpPr/>
          <p:nvPr>
            <p:custDataLst>
              <p:tags r:id="rId2"/>
            </p:custDataLst>
          </p:nvPr>
        </p:nvSpPr>
        <p:spPr bwMode="auto">
          <a:xfrm>
            <a:off x="708977" y="242919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12"/>
          <p:cNvSpPr/>
          <p:nvPr>
            <p:custDataLst>
              <p:tags r:id="rId3"/>
            </p:custDataLst>
          </p:nvPr>
        </p:nvSpPr>
        <p:spPr bwMode="auto">
          <a:xfrm>
            <a:off x="1831657" y="242919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028382" y="246729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5"/>
            </p:custDataLst>
          </p:nvPr>
        </p:nvSpPr>
        <p:spPr bwMode="auto">
          <a:xfrm>
            <a:off x="2116772" y="3282632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数据库基础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任意多边形 17"/>
          <p:cNvSpPr/>
          <p:nvPr>
            <p:custDataLst>
              <p:tags r:id="rId6"/>
            </p:custDataLst>
          </p:nvPr>
        </p:nvSpPr>
        <p:spPr bwMode="auto">
          <a:xfrm>
            <a:off x="708977" y="347503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任意多边形 20"/>
          <p:cNvSpPr/>
          <p:nvPr>
            <p:custDataLst>
              <p:tags r:id="rId7"/>
            </p:custDataLst>
          </p:nvPr>
        </p:nvSpPr>
        <p:spPr bwMode="auto">
          <a:xfrm>
            <a:off x="1831657" y="347503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028382" y="3513137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9"/>
            </p:custDataLst>
          </p:nvPr>
        </p:nvSpPr>
        <p:spPr bwMode="auto">
          <a:xfrm>
            <a:off x="2116772" y="4328477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函数</a:t>
            </a:r>
            <a:endParaRPr lang="zh-CN" altLang="en-US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24"/>
          <p:cNvSpPr/>
          <p:nvPr>
            <p:custDataLst>
              <p:tags r:id="rId10"/>
            </p:custDataLst>
          </p:nvPr>
        </p:nvSpPr>
        <p:spPr bwMode="auto">
          <a:xfrm>
            <a:off x="708977" y="452088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25"/>
          <p:cNvSpPr/>
          <p:nvPr>
            <p:custDataLst>
              <p:tags r:id="rId11"/>
            </p:custDataLst>
          </p:nvPr>
        </p:nvSpPr>
        <p:spPr bwMode="auto">
          <a:xfrm>
            <a:off x="1831657" y="452088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2"/>
            </p:custDataLst>
          </p:nvPr>
        </p:nvSpPr>
        <p:spPr>
          <a:xfrm>
            <a:off x="1028382" y="455898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13"/>
            </p:custDataLst>
          </p:nvPr>
        </p:nvSpPr>
        <p:spPr bwMode="auto">
          <a:xfrm>
            <a:off x="2116772" y="5374322"/>
            <a:ext cx="3270250" cy="81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b="1" spc="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查询进阶</a:t>
            </a:r>
            <a:endParaRPr lang="en-US" altLang="zh-CN" b="1" spc="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/>
          <p:nvPr>
            <p:custDataLst>
              <p:tags r:id="rId14"/>
            </p:custDataLst>
          </p:nvPr>
        </p:nvSpPr>
        <p:spPr bwMode="auto">
          <a:xfrm>
            <a:off x="708977" y="556672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  <a:defRPr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2"/>
          <p:cNvSpPr/>
          <p:nvPr>
            <p:custDataLst>
              <p:tags r:id="rId15"/>
            </p:custDataLst>
          </p:nvPr>
        </p:nvSpPr>
        <p:spPr bwMode="auto">
          <a:xfrm>
            <a:off x="1831657" y="556672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  <a:defRPr/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16"/>
            </p:custDataLst>
          </p:nvPr>
        </p:nvSpPr>
        <p:spPr>
          <a:xfrm>
            <a:off x="1028382" y="5604827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0000" tIns="46800" rIns="90000" bIns="46800" numCol="1" spcCol="0" rtlCol="0" fromWordArt="0" anchor="ctr" anchorCtr="0" forceAA="0" compatLnSpc="1">
            <a:normAutofit lnSpcReduction="10000"/>
          </a:bodyPr>
          <a:lstStyle/>
          <a:p>
            <a:pPr lvl="0" algn="ctr">
              <a:lnSpc>
                <a:spcPct val="120000"/>
              </a:lnSpc>
              <a:buClr>
                <a:prstClr val="white"/>
              </a:buClr>
              <a:buSzTx/>
              <a:buFontTx/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17"/>
            </p:custDataLst>
          </p:nvPr>
        </p:nvGrpSpPr>
        <p:grpSpPr>
          <a:xfrm>
            <a:off x="708977" y="667067"/>
            <a:ext cx="3292475" cy="1157605"/>
            <a:chOff x="696595" y="417830"/>
            <a:chExt cx="3292475" cy="1157605"/>
          </a:xfrm>
        </p:grpSpPr>
        <p:sp>
          <p:nvSpPr>
            <p:cNvPr id="31" name="文本框 49"/>
            <p:cNvSpPr txBox="1"/>
            <p:nvPr>
              <p:custDataLst>
                <p:tags r:id="rId18"/>
              </p:custDataLst>
            </p:nvPr>
          </p:nvSpPr>
          <p:spPr>
            <a:xfrm>
              <a:off x="696595" y="1158874"/>
              <a:ext cx="3292475" cy="41656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en-US" altLang="zh-CN" sz="2000" b="1" spc="600">
                  <a:solidFill>
                    <a:schemeClr val="dk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CONTENTS</a:t>
              </a:r>
              <a:endParaRPr lang="en-US" altLang="zh-CN" sz="2000" b="1" spc="6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2" name="文本框 50"/>
            <p:cNvSpPr txBox="1"/>
            <p:nvPr>
              <p:custDataLst>
                <p:tags r:id="rId19"/>
              </p:custDataLst>
            </p:nvPr>
          </p:nvSpPr>
          <p:spPr>
            <a:xfrm>
              <a:off x="696595" y="417830"/>
              <a:ext cx="3292475" cy="699770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3600" spc="600">
                  <a:solidFill>
                    <a:schemeClr val="tx1">
                      <a:lumMod val="85000"/>
                      <a:lumOff val="15000"/>
                    </a:schemeClr>
                  </a:solidFill>
                  <a:uFillTx/>
                  <a:latin typeface="Arial" panose="020B0604020202020204" pitchFamily="34" charset="0"/>
                  <a:ea typeface="汉仪旗黑-85S" panose="00020600040101010101" pitchFamily="18" charset="-122"/>
                  <a:sym typeface="Arial" panose="020B0604020202020204" pitchFamily="34" charset="0"/>
                </a:rPr>
                <a:t>目 录</a:t>
              </a:r>
              <a:endPara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任意多边形 4"/>
          <p:cNvSpPr/>
          <p:nvPr>
            <p:custDataLst>
              <p:tags r:id="rId1"/>
            </p:custDataLst>
          </p:nvPr>
        </p:nvSpPr>
        <p:spPr bwMode="auto">
          <a:xfrm>
            <a:off x="736283" y="202850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12"/>
          <p:cNvSpPr/>
          <p:nvPr>
            <p:custDataLst>
              <p:tags r:id="rId2"/>
            </p:custDataLst>
          </p:nvPr>
        </p:nvSpPr>
        <p:spPr bwMode="auto">
          <a:xfrm>
            <a:off x="1858963" y="202850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矩形 75"/>
          <p:cNvSpPr/>
          <p:nvPr>
            <p:custDataLst>
              <p:tags r:id="rId3"/>
            </p:custDataLst>
          </p:nvPr>
        </p:nvSpPr>
        <p:spPr>
          <a:xfrm>
            <a:off x="1055688" y="2066607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>
            <p:custDataLst>
              <p:tags r:id="rId4"/>
            </p:custDataLst>
          </p:nvPr>
        </p:nvSpPr>
        <p:spPr bwMode="auto">
          <a:xfrm>
            <a:off x="2132648" y="1950402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常见命令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17"/>
          <p:cNvSpPr/>
          <p:nvPr>
            <p:custDataLst>
              <p:tags r:id="rId5"/>
            </p:custDataLst>
          </p:nvPr>
        </p:nvSpPr>
        <p:spPr bwMode="auto">
          <a:xfrm>
            <a:off x="736283" y="2807017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20"/>
          <p:cNvSpPr/>
          <p:nvPr>
            <p:custDataLst>
              <p:tags r:id="rId6"/>
            </p:custDataLst>
          </p:nvPr>
        </p:nvSpPr>
        <p:spPr bwMode="auto">
          <a:xfrm>
            <a:off x="1858963" y="2807017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>
            <p:custDataLst>
              <p:tags r:id="rId7"/>
            </p:custDataLst>
          </p:nvPr>
        </p:nvSpPr>
        <p:spPr>
          <a:xfrm>
            <a:off x="1055688" y="2845117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>
            <p:custDataLst>
              <p:tags r:id="rId8"/>
            </p:custDataLst>
          </p:nvPr>
        </p:nvSpPr>
        <p:spPr bwMode="auto">
          <a:xfrm>
            <a:off x="2132648" y="2720022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基本语法规范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24"/>
          <p:cNvSpPr/>
          <p:nvPr>
            <p:custDataLst>
              <p:tags r:id="rId9"/>
            </p:custDataLst>
          </p:nvPr>
        </p:nvSpPr>
        <p:spPr bwMode="auto">
          <a:xfrm>
            <a:off x="736283" y="357473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25"/>
          <p:cNvSpPr/>
          <p:nvPr>
            <p:custDataLst>
              <p:tags r:id="rId10"/>
            </p:custDataLst>
          </p:nvPr>
        </p:nvSpPr>
        <p:spPr bwMode="auto">
          <a:xfrm>
            <a:off x="1858963" y="357473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11"/>
            </p:custDataLst>
          </p:nvPr>
        </p:nvSpPr>
        <p:spPr>
          <a:xfrm>
            <a:off x="1055688" y="361283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文本框 84"/>
          <p:cNvSpPr txBox="1"/>
          <p:nvPr>
            <p:custDataLst>
              <p:tags r:id="rId12"/>
            </p:custDataLst>
          </p:nvPr>
        </p:nvSpPr>
        <p:spPr bwMode="auto">
          <a:xfrm>
            <a:off x="2132648" y="3489642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语言分类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30"/>
          <p:cNvSpPr/>
          <p:nvPr>
            <p:custDataLst>
              <p:tags r:id="rId13"/>
            </p:custDataLst>
          </p:nvPr>
        </p:nvSpPr>
        <p:spPr bwMode="auto">
          <a:xfrm>
            <a:off x="736283" y="432657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32"/>
          <p:cNvSpPr/>
          <p:nvPr>
            <p:custDataLst>
              <p:tags r:id="rId14"/>
            </p:custDataLst>
          </p:nvPr>
        </p:nvSpPr>
        <p:spPr bwMode="auto">
          <a:xfrm>
            <a:off x="1858963" y="432657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矩形 87"/>
          <p:cNvSpPr/>
          <p:nvPr>
            <p:custDataLst>
              <p:tags r:id="rId15"/>
            </p:custDataLst>
          </p:nvPr>
        </p:nvSpPr>
        <p:spPr>
          <a:xfrm>
            <a:off x="1055688" y="4364672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>
            <p:custDataLst>
              <p:tags r:id="rId16"/>
            </p:custDataLst>
          </p:nvPr>
        </p:nvSpPr>
        <p:spPr bwMode="auto">
          <a:xfrm>
            <a:off x="2132648" y="4259262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DDL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36"/>
          <p:cNvSpPr/>
          <p:nvPr>
            <p:custDataLst>
              <p:tags r:id="rId17"/>
            </p:custDataLst>
          </p:nvPr>
        </p:nvSpPr>
        <p:spPr bwMode="auto">
          <a:xfrm>
            <a:off x="736283" y="509619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37"/>
          <p:cNvSpPr/>
          <p:nvPr>
            <p:custDataLst>
              <p:tags r:id="rId18"/>
            </p:custDataLst>
          </p:nvPr>
        </p:nvSpPr>
        <p:spPr bwMode="auto">
          <a:xfrm>
            <a:off x="1858963" y="509619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>
            <p:custDataLst>
              <p:tags r:id="rId19"/>
            </p:custDataLst>
          </p:nvPr>
        </p:nvSpPr>
        <p:spPr>
          <a:xfrm>
            <a:off x="1055688" y="5134292"/>
            <a:ext cx="579755" cy="35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>
            <p:custDataLst>
              <p:tags r:id="rId20"/>
            </p:custDataLst>
          </p:nvPr>
        </p:nvSpPr>
        <p:spPr bwMode="auto">
          <a:xfrm>
            <a:off x="2132648" y="5028882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DML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43"/>
          <p:cNvSpPr/>
          <p:nvPr>
            <p:custDataLst>
              <p:tags r:id="rId21"/>
            </p:custDataLst>
          </p:nvPr>
        </p:nvSpPr>
        <p:spPr bwMode="auto">
          <a:xfrm>
            <a:off x="736283" y="5865812"/>
            <a:ext cx="95885" cy="431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79" y="0"/>
              </a:cxn>
              <a:cxn ang="0">
                <a:pos x="185" y="2"/>
              </a:cxn>
              <a:cxn ang="0">
                <a:pos x="186" y="7"/>
              </a:cxn>
              <a:cxn ang="0">
                <a:pos x="185" y="13"/>
              </a:cxn>
              <a:cxn ang="0">
                <a:pos x="179" y="15"/>
              </a:cxn>
              <a:cxn ang="0">
                <a:pos x="114" y="15"/>
              </a:cxn>
              <a:cxn ang="0">
                <a:pos x="114" y="935"/>
              </a:cxn>
              <a:cxn ang="0">
                <a:pos x="179" y="935"/>
              </a:cxn>
              <a:cxn ang="0">
                <a:pos x="183" y="936"/>
              </a:cxn>
              <a:cxn ang="0">
                <a:pos x="185" y="943"/>
              </a:cxn>
              <a:cxn ang="0">
                <a:pos x="179" y="953"/>
              </a:cxn>
              <a:cxn ang="0">
                <a:pos x="0" y="953"/>
              </a:cxn>
              <a:cxn ang="0">
                <a:pos x="0" y="0"/>
              </a:cxn>
            </a:cxnLst>
            <a:rect l="0" t="0" r="r" b="b"/>
            <a:pathLst>
              <a:path w="186" h="953">
                <a:moveTo>
                  <a:pt x="0" y="0"/>
                </a:moveTo>
                <a:cubicBezTo>
                  <a:pt x="179" y="0"/>
                  <a:pt x="179" y="0"/>
                  <a:pt x="179" y="0"/>
                </a:cubicBezTo>
                <a:cubicBezTo>
                  <a:pt x="182" y="0"/>
                  <a:pt x="183" y="1"/>
                  <a:pt x="185" y="2"/>
                </a:cubicBezTo>
                <a:cubicBezTo>
                  <a:pt x="186" y="3"/>
                  <a:pt x="186" y="5"/>
                  <a:pt x="186" y="7"/>
                </a:cubicBezTo>
                <a:cubicBezTo>
                  <a:pt x="186" y="10"/>
                  <a:pt x="186" y="12"/>
                  <a:pt x="185" y="13"/>
                </a:cubicBezTo>
                <a:cubicBezTo>
                  <a:pt x="183" y="15"/>
                  <a:pt x="182" y="15"/>
                  <a:pt x="179" y="15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935"/>
                  <a:pt x="114" y="935"/>
                  <a:pt x="114" y="935"/>
                </a:cubicBezTo>
                <a:cubicBezTo>
                  <a:pt x="179" y="935"/>
                  <a:pt x="179" y="935"/>
                  <a:pt x="179" y="935"/>
                </a:cubicBezTo>
                <a:cubicBezTo>
                  <a:pt x="183" y="936"/>
                  <a:pt x="183" y="936"/>
                  <a:pt x="183" y="936"/>
                </a:cubicBezTo>
                <a:cubicBezTo>
                  <a:pt x="184" y="938"/>
                  <a:pt x="185" y="940"/>
                  <a:pt x="185" y="943"/>
                </a:cubicBezTo>
                <a:cubicBezTo>
                  <a:pt x="185" y="947"/>
                  <a:pt x="183" y="950"/>
                  <a:pt x="179" y="953"/>
                </a:cubicBezTo>
                <a:cubicBezTo>
                  <a:pt x="0" y="953"/>
                  <a:pt x="0" y="953"/>
                  <a:pt x="0" y="95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45"/>
          <p:cNvSpPr/>
          <p:nvPr>
            <p:custDataLst>
              <p:tags r:id="rId22"/>
            </p:custDataLst>
          </p:nvPr>
        </p:nvSpPr>
        <p:spPr bwMode="auto">
          <a:xfrm>
            <a:off x="1858963" y="5865812"/>
            <a:ext cx="97790" cy="431800"/>
          </a:xfrm>
          <a:custGeom>
            <a:avLst/>
            <a:gdLst/>
            <a:ahLst/>
            <a:cxnLst>
              <a:cxn ang="0">
                <a:pos x="77" y="15"/>
              </a:cxn>
              <a:cxn ang="0">
                <a:pos x="8" y="15"/>
              </a:cxn>
              <a:cxn ang="0">
                <a:pos x="4" y="8"/>
              </a:cxn>
              <a:cxn ang="0">
                <a:pos x="8" y="0"/>
              </a:cxn>
              <a:cxn ang="0">
                <a:pos x="190" y="0"/>
              </a:cxn>
              <a:cxn ang="0">
                <a:pos x="190" y="953"/>
              </a:cxn>
              <a:cxn ang="0">
                <a:pos x="8" y="953"/>
              </a:cxn>
              <a:cxn ang="0">
                <a:pos x="2" y="950"/>
              </a:cxn>
              <a:cxn ang="0">
                <a:pos x="0" y="944"/>
              </a:cxn>
              <a:cxn ang="0">
                <a:pos x="2" y="937"/>
              </a:cxn>
              <a:cxn ang="0">
                <a:pos x="8" y="935"/>
              </a:cxn>
              <a:cxn ang="0">
                <a:pos x="77" y="935"/>
              </a:cxn>
              <a:cxn ang="0">
                <a:pos x="77" y="15"/>
              </a:cxn>
            </a:cxnLst>
            <a:rect l="0" t="0" r="r" b="b"/>
            <a:pathLst>
              <a:path w="190" h="953">
                <a:moveTo>
                  <a:pt x="77" y="15"/>
                </a:moveTo>
                <a:cubicBezTo>
                  <a:pt x="8" y="15"/>
                  <a:pt x="8" y="15"/>
                  <a:pt x="8" y="15"/>
                </a:cubicBezTo>
                <a:cubicBezTo>
                  <a:pt x="6" y="13"/>
                  <a:pt x="4" y="10"/>
                  <a:pt x="4" y="8"/>
                </a:cubicBezTo>
                <a:cubicBezTo>
                  <a:pt x="4" y="5"/>
                  <a:pt x="6" y="2"/>
                  <a:pt x="8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953"/>
                  <a:pt x="190" y="953"/>
                  <a:pt x="190" y="953"/>
                </a:cubicBezTo>
                <a:cubicBezTo>
                  <a:pt x="8" y="953"/>
                  <a:pt x="8" y="953"/>
                  <a:pt x="8" y="953"/>
                </a:cubicBezTo>
                <a:cubicBezTo>
                  <a:pt x="6" y="953"/>
                  <a:pt x="4" y="952"/>
                  <a:pt x="2" y="950"/>
                </a:cubicBezTo>
                <a:cubicBezTo>
                  <a:pt x="1" y="949"/>
                  <a:pt x="0" y="947"/>
                  <a:pt x="0" y="944"/>
                </a:cubicBezTo>
                <a:cubicBezTo>
                  <a:pt x="0" y="941"/>
                  <a:pt x="1" y="939"/>
                  <a:pt x="2" y="937"/>
                </a:cubicBezTo>
                <a:cubicBezTo>
                  <a:pt x="4" y="935"/>
                  <a:pt x="6" y="935"/>
                  <a:pt x="8" y="935"/>
                </a:cubicBezTo>
                <a:cubicBezTo>
                  <a:pt x="77" y="935"/>
                  <a:pt x="77" y="935"/>
                  <a:pt x="77" y="935"/>
                </a:cubicBezTo>
                <a:lnTo>
                  <a:pt x="77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wrap="square" anchor="ctr">
            <a:normAutofit/>
          </a:bodyPr>
          <a:lstStyle/>
          <a:p>
            <a:pPr algn="ctr" fontAlgn="auto">
              <a:lnSpc>
                <a:spcPct val="120000"/>
              </a:lnSpc>
            </a:pPr>
            <a:endParaRPr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矩形 95"/>
          <p:cNvSpPr/>
          <p:nvPr>
            <p:custDataLst>
              <p:tags r:id="rId23"/>
            </p:custDataLst>
          </p:nvPr>
        </p:nvSpPr>
        <p:spPr>
          <a:xfrm>
            <a:off x="1055688" y="5903912"/>
            <a:ext cx="579755" cy="35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>
            <a:normAutofit lnSpcReduction="10000"/>
          </a:bodyPr>
          <a:lstStyle/>
          <a:p>
            <a:pPr lvl="0" algn="ctr" fontAlgn="auto">
              <a:lnSpc>
                <a:spcPct val="120000"/>
              </a:lnSpc>
              <a:buClr>
                <a:prstClr val="white"/>
              </a:buClr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6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文本框 96"/>
          <p:cNvSpPr txBox="1"/>
          <p:nvPr>
            <p:custDataLst>
              <p:tags r:id="rId24"/>
            </p:custDataLst>
          </p:nvPr>
        </p:nvSpPr>
        <p:spPr bwMode="auto">
          <a:xfrm>
            <a:off x="2132648" y="5798502"/>
            <a:ext cx="3227070" cy="56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 fontAlgn="auto">
              <a:lnSpc>
                <a:spcPct val="120000"/>
              </a:lnSpc>
              <a:spcBef>
                <a:spcPct val="0"/>
              </a:spcBef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DQL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文本框 50"/>
          <p:cNvSpPr txBox="1"/>
          <p:nvPr>
            <p:custDataLst>
              <p:tags r:id="rId25"/>
            </p:custDataLst>
          </p:nvPr>
        </p:nvSpPr>
        <p:spPr>
          <a:xfrm>
            <a:off x="708660" y="544830"/>
            <a:ext cx="3292475" cy="69977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3600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本章内容</a:t>
            </a:r>
            <a:endParaRPr lang="zh-CN" altLang="en-US" sz="3600" spc="6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14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Mysql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下载：https://dev.mysql.com/downloads/mysql/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中文文档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https://www.mysqlzh.com/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None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	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安装教程：https://blog.csdn.net/bobo553443/article/details/81383194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navicat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、MySQL Workbench、sql yog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markdownPad</a:t>
            </a:r>
            <a:endParaRPr lang="en-US" altLang="zh-CN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基础资料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文本框 17"/>
          <p:cNvSpPr txBox="1"/>
          <p:nvPr>
            <p:custDataLst>
              <p:tags r:id="rId8"/>
            </p:custDataLst>
          </p:nvPr>
        </p:nvSpPr>
        <p:spPr>
          <a:xfrm>
            <a:off x="6089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windows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服务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5" name="直接连接符 21"/>
          <p:cNvCxnSpPr/>
          <p:nvPr>
            <p:custDataLst>
              <p:tags r:id="rId9"/>
            </p:custDataLst>
          </p:nvPr>
        </p:nvCxnSpPr>
        <p:spPr>
          <a:xfrm>
            <a:off x="6096275" y="1629704"/>
            <a:ext cx="0" cy="4328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31"/>
          <p:cNvSpPr txBox="1"/>
          <p:nvPr>
            <p:custDataLst>
              <p:tags r:id="rId10"/>
            </p:custDataLst>
          </p:nvPr>
        </p:nvSpPr>
        <p:spPr>
          <a:xfrm>
            <a:off x="6659882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命令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启停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启停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330" y="2489835"/>
            <a:ext cx="4851400" cy="1257300"/>
          </a:xfrm>
          <a:prstGeom prst="rect">
            <a:avLst/>
          </a:prstGeom>
        </p:spPr>
      </p:pic>
      <p:pic>
        <p:nvPicPr>
          <p:cNvPr id="12" name="图片 11" descr="启停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0095" y="2489835"/>
            <a:ext cx="3448050" cy="13525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167880" y="4275455"/>
            <a:ext cx="3415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net start 服务名</a:t>
            </a:r>
            <a:endParaRPr lang="zh-CN" altLang="en-US"/>
          </a:p>
          <a:p>
            <a:r>
              <a:rPr lang="zh-CN" altLang="en-US"/>
              <a:t>net stop 服务名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2820" y="4388485"/>
            <a:ext cx="4276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计算机——右击——管理——服务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语法规范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330" y="1574800"/>
            <a:ext cx="8309610" cy="3709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40000"/>
              </a:lnSpc>
            </a:pPr>
            <a:r>
              <a:rPr lang="zh-CN" altLang="en-US" sz="2400"/>
              <a:t>1.不区分大小写,但建议关键字大写，表名、列名小写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2.每条命令最好用分号结尾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3.每条命令根据需要，可以进行缩进 或换行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4.注释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	单行注释：#注释文字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	单行注释：-- 注释文字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	多行注释：/* 注释文字  */</a:t>
            </a:r>
            <a:endParaRPr lang="zh-CN" altLang="en-US" sz="2400"/>
          </a:p>
        </p:txBody>
      </p:sp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数据类型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-mysql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620" y="914400"/>
            <a:ext cx="7096125" cy="56769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数据类型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-mysql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2225" y="1718945"/>
            <a:ext cx="7067550" cy="34194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数据类型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-mysql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095" y="1409700"/>
            <a:ext cx="7115175" cy="40386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语言分类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330" y="1574800"/>
            <a:ext cx="10753725" cy="4225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b="1"/>
              <a:t>DQL（Data Query Language）：数据查询语言</a:t>
            </a:r>
            <a:endParaRPr lang="zh-CN" altLang="en-US" sz="2400" b="1"/>
          </a:p>
          <a:p>
            <a:pPr>
              <a:lnSpc>
                <a:spcPct val="140000"/>
              </a:lnSpc>
            </a:pPr>
            <a:r>
              <a:rPr lang="zh-CN" altLang="en-US" sz="2400"/>
              <a:t>		select </a:t>
            </a:r>
            <a:endParaRPr lang="zh-CN" altLang="en-US" sz="2400"/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b="1"/>
              <a:t>DML</a:t>
            </a:r>
            <a:r>
              <a:rPr lang="zh-CN" altLang="en-US" sz="2400" b="1">
                <a:sym typeface="+mn-ea"/>
              </a:rPr>
              <a:t>（</a:t>
            </a:r>
            <a:r>
              <a:rPr lang="zh-CN" altLang="en-US" sz="2400" b="1"/>
              <a:t>Data Manipulate Languag</a:t>
            </a:r>
            <a:r>
              <a:rPr lang="zh-CN" altLang="en-US" sz="2400" b="1">
                <a:sym typeface="+mn-ea"/>
              </a:rPr>
              <a:t>）：</a:t>
            </a:r>
            <a:r>
              <a:rPr lang="zh-CN" altLang="en-US" sz="2400" b="1"/>
              <a:t>数据操作语言</a:t>
            </a:r>
            <a:endParaRPr lang="zh-CN" altLang="en-US" sz="2400" b="1"/>
          </a:p>
          <a:p>
            <a:pPr>
              <a:lnSpc>
                <a:spcPct val="140000"/>
              </a:lnSpc>
            </a:pPr>
            <a:r>
              <a:rPr lang="zh-CN" altLang="en-US" sz="2400"/>
              <a:t>		insert 、update、delete</a:t>
            </a:r>
            <a:endParaRPr lang="zh-CN" altLang="en-US" sz="2400"/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b="1"/>
              <a:t>DDL（Data Define Languge）：数据定义语言</a:t>
            </a:r>
            <a:endParaRPr lang="zh-CN" altLang="en-US" sz="2400" b="1"/>
          </a:p>
          <a:p>
            <a:pPr>
              <a:lnSpc>
                <a:spcPct val="140000"/>
              </a:lnSpc>
            </a:pPr>
            <a:r>
              <a:rPr lang="zh-CN" altLang="en-US" sz="2400"/>
              <a:t>		create、drop、alter</a:t>
            </a:r>
            <a:endParaRPr lang="zh-CN" altLang="en-US" sz="2400"/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2400" b="1"/>
              <a:t>TCL（Transaction Control Language）：事务控制语言</a:t>
            </a:r>
            <a:endParaRPr lang="zh-CN" altLang="en-US" sz="2400"/>
          </a:p>
          <a:p>
            <a:pPr>
              <a:lnSpc>
                <a:spcPct val="140000"/>
              </a:lnSpc>
            </a:pPr>
            <a:r>
              <a:rPr lang="zh-CN" altLang="en-US" sz="2400"/>
              <a:t>		commit、rollback</a:t>
            </a:r>
            <a:endParaRPr lang="zh-CN" altLang="en-US" sz="2400"/>
          </a:p>
        </p:txBody>
      </p:sp>
    </p:spTree>
    <p:custDataLst>
      <p:tags r:id="rId9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登录、退出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0090" y="5206365"/>
            <a:ext cx="1030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登录：mysql 【-h 主机名 -P 端口号】 -u 用户名 -p密码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退出：exit或ctrl+C</a:t>
            </a:r>
            <a:endParaRPr lang="zh-CN" altLang="en-US"/>
          </a:p>
        </p:txBody>
      </p:sp>
      <p:pic>
        <p:nvPicPr>
          <p:cNvPr id="3" name="图片 2" descr="登录退出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4950" y="1264285"/>
            <a:ext cx="6191250" cy="34385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主键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非空约束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默认值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外键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Picture 11"/>
          <p:cNvPicPr/>
          <p:nvPr>
            <p:custDataLst>
              <p:tags r:id="rId11"/>
            </p:custDataLst>
          </p:nvPr>
        </p:nvPicPr>
        <p:blipFill rotWithShape="1">
          <a:blip r:embed="rId12"/>
          <a:srcRect/>
          <a:stretch>
            <a:fillRect/>
          </a:stretch>
        </p:blipFill>
        <p:spPr>
          <a:xfrm>
            <a:off x="760154" y="1742574"/>
            <a:ext cx="4880440" cy="3660330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1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DDL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语言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450080" y="2887980"/>
            <a:ext cx="0" cy="10820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2551430" y="2748915"/>
            <a:ext cx="1684655" cy="1360170"/>
          </a:xfrm>
          <a:prstGeom prst="rect">
            <a:avLst/>
          </a:prstGeom>
          <a:noFill/>
        </p:spPr>
        <p:txBody>
          <a:bodyPr wrap="square" lIns="90000" tIns="0" rIns="9000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0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  <a:endParaRPr lang="en-US" altLang="zh-CN" sz="80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 vert="horz" wrap="square" lIns="0" tIns="0" rIns="0" bIns="0" rtlCol="0" anchor="ctr" anchorCtr="0">
            <a:normAutofit/>
          </a:bodyPr>
          <a:lstStyle/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数据库简介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库的管理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0090" y="5206365"/>
            <a:ext cx="1030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创建库：create database 【if not exists】 库名【 character set 字符集名】;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修改库：alter database 库名 character set 字符集名;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>
                <a:sym typeface="+mn-ea"/>
              </a:rPr>
              <a:t>删除库：drop database 【if exists】 库名;</a:t>
            </a:r>
            <a:endParaRPr lang="zh-CN" altLang="en-US">
              <a:sym typeface="+mn-ea"/>
            </a:endParaRPr>
          </a:p>
        </p:txBody>
      </p:sp>
      <p:pic>
        <p:nvPicPr>
          <p:cNvPr id="2" name="图片 1" descr="创建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6720" y="1365885"/>
            <a:ext cx="6257925" cy="35337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5356225" y="1352550"/>
            <a:ext cx="6226810" cy="502031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创建表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创建表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390" y="1591310"/>
            <a:ext cx="4229100" cy="3038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25440" y="1508760"/>
            <a:ext cx="6035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创建表：</a:t>
            </a:r>
            <a:endParaRPr lang="zh-CN" altLang="en-US"/>
          </a:p>
          <a:p>
            <a:r>
              <a:rPr lang="zh-CN" altLang="en-US"/>
              <a:t>create table 【if not exists】 表名(</a:t>
            </a:r>
            <a:endParaRPr lang="zh-CN" altLang="en-US"/>
          </a:p>
          <a:p>
            <a:r>
              <a:rPr lang="zh-CN" altLang="en-US"/>
              <a:t>	字段名 字段类型 【约束】</a:t>
            </a:r>
            <a:r>
              <a:rPr lang="en-US" altLang="zh-CN"/>
              <a:t>,</a:t>
            </a:r>
            <a:endParaRPr lang="zh-CN" altLang="en-US"/>
          </a:p>
          <a:p>
            <a:r>
              <a:rPr lang="zh-CN" altLang="en-US"/>
              <a:t>	字段名 字段类型 【约束】,</a:t>
            </a:r>
            <a:endParaRPr lang="zh-CN" altLang="en-US"/>
          </a:p>
          <a:p>
            <a:r>
              <a:rPr lang="zh-CN" altLang="en-US"/>
              <a:t>	</a:t>
            </a:r>
            <a:r>
              <a:rPr lang="en-US" altLang="zh-CN"/>
              <a:t>...</a:t>
            </a:r>
            <a:endParaRPr lang="zh-CN" altLang="en-US"/>
          </a:p>
          <a:p>
            <a:r>
              <a:rPr lang="zh-CN" altLang="en-US"/>
              <a:t>	字段名 字段类型 【约束】 </a:t>
            </a:r>
            <a:endParaRPr lang="zh-CN" altLang="en-US"/>
          </a:p>
          <a:p>
            <a:r>
              <a:rPr lang="zh-CN" altLang="en-US"/>
              <a:t>)</a:t>
            </a:r>
            <a:r>
              <a:rPr lang="en-US" altLang="zh-CN"/>
              <a:t>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查看表结构：</a:t>
            </a:r>
            <a:endParaRPr lang="en-US" altLang="zh-CN"/>
          </a:p>
          <a:p>
            <a:r>
              <a:rPr lang="en-US" altLang="zh-CN"/>
              <a:t>desc </a:t>
            </a:r>
            <a:r>
              <a:rPr lang="zh-CN" altLang="en-US"/>
              <a:t>表名</a:t>
            </a:r>
            <a:r>
              <a:rPr lang="en-US" altLang="zh-CN"/>
              <a:t>;</a:t>
            </a:r>
            <a:endParaRPr lang="en-US" altLang="zh-CN"/>
          </a:p>
        </p:txBody>
      </p:sp>
    </p:spTree>
    <p:custDataLst>
      <p:tags r:id="rId1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修改表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6325" y="914400"/>
            <a:ext cx="60356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AutoNum type="arabicPeriod"/>
            </a:pPr>
            <a:r>
              <a:rPr lang="en-US" altLang="zh-CN"/>
              <a:t>添加列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alter table 表名 add column 列名 类型 【first|after 字段名】;</a:t>
            </a:r>
            <a:endParaRPr lang="en-US" altLang="zh-CN"/>
          </a:p>
          <a:p>
            <a:pPr indent="0">
              <a:buNone/>
            </a:pPr>
            <a:endParaRPr lang="en-US" altLang="zh-CN"/>
          </a:p>
          <a:p>
            <a:pPr marL="342900" lvl="0" indent="-3429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修改列的类型或约束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alter table 表名 modify column 列名 新类型 【新约束】;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342900" lvl="0" indent="-3429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修改列名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alter table 表名 change column 旧列名 新列名 类型;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342900" lvl="0" indent="-3429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删除列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alter table 表名 drop column 列名;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342900" lvl="0" indent="-3429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修改表名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alter table 表名 rename 【to】 新表名;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342900" lvl="0" indent="-342900">
              <a:buAutoNum type="arabicPeriod"/>
            </a:pPr>
            <a:r>
              <a:rPr lang="en-US" altLang="zh-CN">
                <a:solidFill>
                  <a:schemeClr val="tx1"/>
                </a:solidFill>
              </a:rPr>
              <a:t>删除表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None/>
            </a:pPr>
            <a:r>
              <a:rPr lang="en-US" altLang="zh-CN">
                <a:solidFill>
                  <a:schemeClr val="tx1"/>
                </a:solidFill>
              </a:rPr>
              <a:t>drop table【if exists】 表名;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 descr="修改列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" y="914400"/>
            <a:ext cx="5901690" cy="583755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复制表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修改列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15" y="914400"/>
            <a:ext cx="5553075" cy="5763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86170" y="1071245"/>
            <a:ext cx="52660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/>
              <a:t>7. 复制表的结构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create table 表名 like 旧表;</a:t>
            </a:r>
            <a:endParaRPr lang="en-US" altLang="zh-CN"/>
          </a:p>
          <a:p>
            <a:pPr indent="0">
              <a:buNone/>
            </a:pPr>
            <a:endParaRPr lang="en-US" altLang="zh-CN"/>
          </a:p>
          <a:p>
            <a:pPr indent="0">
              <a:buNone/>
            </a:pPr>
            <a:r>
              <a:rPr lang="en-US" altLang="zh-CN"/>
              <a:t>8. 复制表的结构+数据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create table 表名 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select 查询列表 from 旧表【where 筛选】;</a:t>
            </a:r>
            <a:endParaRPr lang="en-US" altLang="zh-CN"/>
          </a:p>
        </p:txBody>
      </p:sp>
    </p:spTree>
    <p:custDataLst>
      <p:tags r:id="rId10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创建表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约束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6325" y="914400"/>
            <a:ext cx="603567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创建表：</a:t>
            </a:r>
            <a:endParaRPr lang="zh-CN" altLang="en-US"/>
          </a:p>
          <a:p>
            <a:pPr indent="0">
              <a:buNone/>
            </a:pPr>
            <a:endParaRPr lang="en-US" altLang="zh-CN"/>
          </a:p>
          <a:p>
            <a:pPr indent="0">
              <a:buNone/>
            </a:pPr>
            <a:r>
              <a:rPr lang="en-US" altLang="zh-CN"/>
              <a:t>create table 表名(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	字段名 字段类型 not null,#非空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	字段名 字段类型 primary key,#主键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	字段名 字段类型 unique,#唯一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	字段名 字段类型 default 值,#默认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	constraint 约束名 foreign key(字段名) references 主表（被引用列）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3" name="图片 2" descr="修改列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" y="914400"/>
            <a:ext cx="5901690" cy="583755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10"/>
            </p:custDataLst>
          </p:nvPr>
        </p:nvGraphicFramePr>
        <p:xfrm>
          <a:off x="6365240" y="4773930"/>
          <a:ext cx="5617845" cy="1156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615"/>
                <a:gridCol w="1872615"/>
                <a:gridCol w="1872615"/>
              </a:tblGrid>
              <a:tr h="38544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支持类型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可以起约束名</a:t>
                      </a:r>
                      <a:endParaRPr lang="zh-CN" altLang="en-US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列级约束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除了外键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不可以</a:t>
                      </a:r>
                      <a:endParaRPr lang="zh-CN" altLang="en-US"/>
                    </a:p>
                  </a:txBody>
                  <a:tcPr/>
                </a:tc>
              </a:tr>
              <a:tr h="3854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表级约束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除了非空和默认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可以，但对主键无效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创建表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索引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6325" y="914400"/>
            <a:ext cx="603567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/>
              <a:t>查看索引：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show index from student;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show keys from student;</a:t>
            </a:r>
            <a:endParaRPr lang="en-US" altLang="zh-CN"/>
          </a:p>
          <a:p>
            <a:pPr indent="0">
              <a:buNone/>
            </a:pPr>
            <a:endParaRPr lang="en-US" altLang="zh-CN"/>
          </a:p>
          <a:p>
            <a:pPr indent="0">
              <a:buNone/>
            </a:pPr>
            <a:r>
              <a:rPr lang="en-US" altLang="zh-CN"/>
              <a:t>创建索引：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CREATE INDEX idx_name ON student (name);</a:t>
            </a:r>
            <a:endParaRPr lang="en-US" altLang="zh-CN"/>
          </a:p>
          <a:p>
            <a:pPr indent="0">
              <a:buNone/>
            </a:pPr>
            <a:endParaRPr lang="en-US" altLang="zh-CN"/>
          </a:p>
          <a:p>
            <a:pPr indent="0">
              <a:buNone/>
            </a:pPr>
            <a:r>
              <a:rPr lang="en-US" altLang="zh-CN"/>
              <a:t>删除索引：</a:t>
            </a:r>
            <a:endParaRPr lang="en-US" altLang="zh-CN"/>
          </a:p>
          <a:p>
            <a:pPr indent="0">
              <a:buNone/>
            </a:pPr>
            <a:r>
              <a:rPr lang="en-US" altLang="zh-CN"/>
              <a:t>alter table student drop index idx_name;</a:t>
            </a:r>
            <a:endParaRPr lang="en-US" altLang="zh-CN"/>
          </a:p>
        </p:txBody>
      </p:sp>
      <p:pic>
        <p:nvPicPr>
          <p:cNvPr id="4" name="图片 3" descr="索引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44930"/>
            <a:ext cx="6105525" cy="2000250"/>
          </a:xfrm>
          <a:prstGeom prst="rect">
            <a:avLst/>
          </a:prstGeom>
        </p:spPr>
      </p:pic>
      <p:pic>
        <p:nvPicPr>
          <p:cNvPr id="5" name="图片 4" descr="索引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705860"/>
            <a:ext cx="6143625" cy="2667000"/>
          </a:xfrm>
          <a:prstGeom prst="rect">
            <a:avLst/>
          </a:prstGeom>
        </p:spPr>
      </p:pic>
      <p:pic>
        <p:nvPicPr>
          <p:cNvPr id="11" name="图片 10" descr="索引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3625" y="3810635"/>
            <a:ext cx="6153150" cy="245745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插入 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insert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更新 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update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删除 </a:t>
            </a:r>
            <a:r>
              <a:rPr altLang="zh-CN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delete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DML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语言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&amp;pky734641512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850" y="1794510"/>
            <a:ext cx="4677410" cy="345122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插入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-insert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6835" y="1036320"/>
            <a:ext cx="5765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插入：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insert into 表名(字段名,...) values(值,...);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insert into 表名 set 字段=值,字段=值,...;</a:t>
            </a:r>
            <a:endParaRPr lang="zh-CN" altLang="en-US"/>
          </a:p>
        </p:txBody>
      </p:sp>
      <p:pic>
        <p:nvPicPr>
          <p:cNvPr id="5" name="图片 4" descr="insert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0" y="914400"/>
            <a:ext cx="6124575" cy="5810250"/>
          </a:xfrm>
          <a:prstGeom prst="rect">
            <a:avLst/>
          </a:prstGeom>
        </p:spPr>
      </p:pic>
      <p:pic>
        <p:nvPicPr>
          <p:cNvPr id="11" name="图片 10" descr="批量inser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3150" y="2623185"/>
            <a:ext cx="3771900" cy="32099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更新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-update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7870" y="2967990"/>
            <a:ext cx="57651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更新：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update 表名 set 字段=值,字段=值 【where 筛选条件】;</a:t>
            </a:r>
            <a:endParaRPr lang="zh-CN" altLang="en-US"/>
          </a:p>
        </p:txBody>
      </p:sp>
      <p:pic>
        <p:nvPicPr>
          <p:cNvPr id="2" name="图片 1" descr="updat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960" y="1865630"/>
            <a:ext cx="4057650" cy="3429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删除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-delete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7870" y="2967990"/>
            <a:ext cx="5765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删除：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delete from 表名 【where 筛选条件】【limit 条目数】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truncate table 表名</a:t>
            </a:r>
            <a:endParaRPr lang="zh-CN" altLang="en-US"/>
          </a:p>
        </p:txBody>
      </p:sp>
      <p:pic>
        <p:nvPicPr>
          <p:cNvPr id="3" name="图片 2" descr="delet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35" y="1057910"/>
            <a:ext cx="4800600" cy="53149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350" y="1065498"/>
            <a:ext cx="12192000" cy="42532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6102482" y="2531428"/>
            <a:ext cx="0" cy="1795145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21335" y="1517015"/>
            <a:ext cx="3262630" cy="101473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/>
            <a:r>
              <a:rPr lang="zh-CN" altLang="en-US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是什么？</a:t>
            </a:r>
            <a:endParaRPr lang="zh-CN" altLang="en-US" sz="60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794385" y="2655570"/>
            <a:ext cx="3404870" cy="115316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pPr algn="ctr"/>
            <a:r>
              <a:rPr lang="zh-CN" altLang="en-US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能做什么？</a:t>
            </a:r>
            <a:endParaRPr lang="zh-CN" altLang="en-US" sz="60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6"/>
          <p:cNvPicPr/>
          <p:nvPr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97" y="5766444"/>
            <a:ext cx="1620202" cy="1091556"/>
          </a:xfrm>
          <a:prstGeom prst="rect">
            <a:avLst/>
          </a:prstGeom>
        </p:spPr>
      </p:pic>
      <p:pic>
        <p:nvPicPr>
          <p:cNvPr id="24" name="图片 8"/>
          <p:cNvPicPr/>
          <p:nvPr>
            <p:custDataLst>
              <p:tags r:id="rId8"/>
            </p:custDataLst>
          </p:nvPr>
        </p:nvPicPr>
        <p:blipFill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444"/>
            <a:ext cx="1620202" cy="1091556"/>
          </a:xfrm>
          <a:prstGeom prst="rect">
            <a:avLst/>
          </a:prstGeom>
        </p:spPr>
      </p:pic>
      <p:pic>
        <p:nvPicPr>
          <p:cNvPr id="6" name="图片 5" descr="&amp;pky8566143465&amp;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5060" y="2531745"/>
            <a:ext cx="3106420" cy="174688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2"/>
            </p:custDataLst>
          </p:nvPr>
        </p:nvSpPr>
        <p:spPr>
          <a:xfrm>
            <a:off x="521335" y="3808730"/>
            <a:ext cx="3262630" cy="1014730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p>
            <a:pPr algn="ctr"/>
            <a:r>
              <a:rPr lang="zh-CN" altLang="en-US" sz="6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怎么用？</a:t>
            </a:r>
            <a:endParaRPr lang="zh-CN" altLang="en-US" sz="60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基础查询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条件查询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排序查询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DQL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语言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&amp;pky704641528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260" y="2061845"/>
            <a:ext cx="4526915" cy="302006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表结构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部分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dep_emp表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9300" y="914400"/>
            <a:ext cx="6362700" cy="2733675"/>
          </a:xfrm>
          <a:prstGeom prst="rect">
            <a:avLst/>
          </a:prstGeom>
        </p:spPr>
      </p:pic>
      <p:pic>
        <p:nvPicPr>
          <p:cNvPr id="3" name="图片 2" descr="dep表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390900"/>
            <a:ext cx="6096000" cy="3467100"/>
          </a:xfrm>
          <a:prstGeom prst="rect">
            <a:avLst/>
          </a:prstGeom>
        </p:spPr>
      </p:pic>
      <p:pic>
        <p:nvPicPr>
          <p:cNvPr id="4" name="图片 3" descr="emp表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4075" y="3267075"/>
            <a:ext cx="6257925" cy="3714750"/>
          </a:xfrm>
          <a:prstGeom prst="rect">
            <a:avLst/>
          </a:prstGeom>
        </p:spPr>
      </p:pic>
      <p:pic>
        <p:nvPicPr>
          <p:cNvPr id="5" name="图片 4" descr="表结构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8810" y="1038225"/>
            <a:ext cx="2038350" cy="207645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基础查询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89200" y="4596765"/>
            <a:ext cx="57651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查询单个字段：select 字段名 from 表名;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查询多个字段：select 字段名，字段名 from 表名;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查询所有字段：select * from 表名</a:t>
            </a:r>
            <a:endParaRPr lang="zh-CN" altLang="en-US"/>
          </a:p>
        </p:txBody>
      </p:sp>
      <p:pic>
        <p:nvPicPr>
          <p:cNvPr id="2" name="图片 1" descr="select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7150" y="1099185"/>
            <a:ext cx="7286625" cy="2790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DISTINCT 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9455" y="4596765"/>
            <a:ext cx="107530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在表中，可能会包含重复值。这并不成问题，不过，有时您也许希望仅仅列出不同（distinct）的值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b="1"/>
              <a:t>关键词 DISTINCT 用于返回唯一不同的值</a:t>
            </a:r>
            <a:endParaRPr lang="zh-CN" altLang="en-US"/>
          </a:p>
        </p:txBody>
      </p:sp>
      <p:pic>
        <p:nvPicPr>
          <p:cNvPr id="3" name="图片 2" descr="distinc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8915" y="1383665"/>
            <a:ext cx="4152900" cy="25908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条件查询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09315" y="3820160"/>
            <a:ext cx="57651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语法：select 查询列表  from 表名  where 筛选条件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简单条件运算符：&gt; &lt; = &lt;&gt; != &gt;= &lt;=  &lt;=&gt;安全等于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逻辑运算符：and </a:t>
            </a:r>
            <a:r>
              <a:rPr lang="en-US" altLang="zh-CN"/>
              <a:t>or not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模糊查询：</a:t>
            </a:r>
            <a:r>
              <a:rPr lang="en-US" altLang="zh-CN"/>
              <a:t>like  in  between and</a:t>
            </a:r>
            <a:endParaRPr lang="en-US" altLang="zh-CN"/>
          </a:p>
        </p:txBody>
      </p:sp>
      <p:pic>
        <p:nvPicPr>
          <p:cNvPr id="2" name="图片 1" descr="条件查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9315" y="1386840"/>
            <a:ext cx="5372100" cy="18954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通配符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9"/>
            </p:custDataLst>
          </p:nvPr>
        </p:nvGraphicFramePr>
        <p:xfrm>
          <a:off x="1828800" y="2022475"/>
          <a:ext cx="8533130" cy="281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通配符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%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替代一个或多个字符</a:t>
                      </a:r>
                      <a:endParaRPr lang="zh-CN" altLang="en-US"/>
                    </a:p>
                  </a:txBody>
                  <a:tcPr/>
                </a:tc>
              </a:tr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_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仅替代一个字符</a:t>
                      </a:r>
                      <a:endParaRPr lang="zh-CN" altLang="en-US"/>
                    </a:p>
                  </a:txBody>
                  <a:tcPr/>
                </a:tc>
              </a:tr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[charlist]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字符列中的任何单一字符</a:t>
                      </a:r>
                      <a:endParaRPr lang="zh-CN" altLang="en-US"/>
                    </a:p>
                  </a:txBody>
                  <a:tcPr/>
                </a:tc>
              </a:tr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[^charlist]</a:t>
                      </a:r>
                      <a:r>
                        <a:rPr lang="zh-CN" altLang="en-US" sz="1800">
                          <a:sym typeface="+mn-ea"/>
                        </a:rPr>
                        <a:t>或者[!charlist]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不在字符列中的任何单一字符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0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排序查询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34870" y="4596765"/>
            <a:ext cx="8820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语法：select 查询列表 from 表 where 筛选条件 order by 排序列表 【asc}desc】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特点：（</a:t>
            </a:r>
            <a:r>
              <a:rPr lang="en-US" altLang="zh-CN"/>
              <a:t>1</a:t>
            </a:r>
            <a:r>
              <a:rPr lang="zh-CN" altLang="en-US"/>
              <a:t>）asc ：升序，默认升序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）desc：降序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 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）排序列表 支持 单个字段、多个字段、函数、表达式、别名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/>
              <a:t>	 </a:t>
            </a: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）order by的位置一般放在查询语句的最后（除limit语句之外）</a:t>
            </a:r>
            <a:endParaRPr lang="zh-CN" altLang="en-US"/>
          </a:p>
        </p:txBody>
      </p:sp>
      <p:pic>
        <p:nvPicPr>
          <p:cNvPr id="3" name="图片 2" descr="排序查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3055" y="1388745"/>
            <a:ext cx="6486525" cy="27336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作业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23365" y="1685925"/>
            <a:ext cx="882078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创建教师表，包含</a:t>
            </a:r>
            <a:r>
              <a:rPr lang="en-US" altLang="zh-CN"/>
              <a:t>id</a:t>
            </a:r>
            <a:r>
              <a:rPr lang="zh-CN" altLang="en-US"/>
              <a:t>、姓名、性别、岗位（语文老师、数学老师）、职位（助教、讲师、教授）、住址、电话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要求：</a:t>
            </a:r>
            <a:r>
              <a:rPr lang="en-US" altLang="zh-CN"/>
              <a:t>id</a:t>
            </a:r>
            <a:r>
              <a:rPr lang="zh-CN" altLang="en-US"/>
              <a:t>是主键，姓名、岗位不可为空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插入</a:t>
            </a:r>
            <a:r>
              <a:rPr lang="en-US" altLang="zh-CN"/>
              <a:t>10</a:t>
            </a:r>
            <a:r>
              <a:rPr lang="zh-CN" altLang="en-US"/>
              <a:t>条以上数据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自定义两条查询语句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450080" y="2887980"/>
            <a:ext cx="0" cy="10820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2551430" y="2748915"/>
            <a:ext cx="1684655" cy="1360170"/>
          </a:xfrm>
          <a:prstGeom prst="rect">
            <a:avLst/>
          </a:prstGeom>
          <a:noFill/>
        </p:spPr>
        <p:txBody>
          <a:bodyPr wrap="square" lIns="90000" tIns="0" rIns="9000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0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03</a:t>
            </a:r>
            <a:endParaRPr lang="en-US" altLang="zh-CN" sz="80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 vert="horz" wrap="square" lIns="0" tIns="0" rIns="0" bIns="0" rtlCol="0" anchor="ctr" anchorCtr="0">
            <a:normAutofit/>
          </a:bodyPr>
          <a:lstStyle/>
          <a:p>
            <a:r>
              <a:rPr>
                <a:solidFill>
                  <a:schemeClr val="tx1">
                    <a:lumMod val="85000"/>
                    <a:lumOff val="15000"/>
                  </a:schemeClr>
                </a:solidFill>
              </a:rPr>
              <a:t>函数</a:t>
            </a:r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字符函数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数学函数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日期函数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u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其他函数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函数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&amp;pky704617165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50" y="1897380"/>
            <a:ext cx="4734560" cy="334708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extBox 4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83788" y="536733"/>
            <a:ext cx="1062442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normAutofit/>
          </a:bodyPr>
          <a:lstStyle>
            <a:lvl1pPr>
              <a:defRPr sz="32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 sz="28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 sz="20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 sz="20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300" normalizeH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数据库相关重要概念</a:t>
            </a:r>
            <a:endParaRPr kumimoji="0" lang="zh-CN" altLang="en-US" sz="2400" b="1" i="0" u="none" strike="noStrike" kern="1200" cap="none" spc="300" normalizeH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4" name="矩形 23"/>
          <p:cNvSpPr/>
          <p:nvPr>
            <p:custDataLst>
              <p:tags r:id="rId2"/>
            </p:custDataLst>
          </p:nvPr>
        </p:nvSpPr>
        <p:spPr>
          <a:xfrm>
            <a:off x="2823845" y="4280535"/>
            <a:ext cx="8126730" cy="64198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 Placeholder 17"/>
          <p:cNvSpPr txBox="1"/>
          <p:nvPr>
            <p:custDataLst>
              <p:tags r:id="rId3"/>
            </p:custDataLst>
          </p:nvPr>
        </p:nvSpPr>
        <p:spPr>
          <a:xfrm>
            <a:off x="988695" y="4380230"/>
            <a:ext cx="1623695" cy="46037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300" normalizeH="0" noProof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SQL</a:t>
            </a:r>
            <a:endParaRPr kumimoji="0" lang="en-US" altLang="zh-CN" sz="2000" b="1" i="0" u="none" strike="noStrike" kern="1200" cap="none" spc="300" normalizeH="0" noProof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6" name="TextBox 48"/>
          <p:cNvSpPr txBox="1"/>
          <p:nvPr>
            <p:custDataLst>
              <p:tags r:id="rId4"/>
            </p:custDataLst>
          </p:nvPr>
        </p:nvSpPr>
        <p:spPr>
          <a:xfrm>
            <a:off x="3093085" y="4272280"/>
            <a:ext cx="7822565" cy="6584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</a:rPr>
              <a:t>？？</a:t>
            </a:r>
            <a:endParaRPr lang="zh-CN" altLang="en-US" sz="1400" b="1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5"/>
            </p:custDataLst>
          </p:nvPr>
        </p:nvCxnSpPr>
        <p:spPr>
          <a:xfrm>
            <a:off x="2823845" y="4277995"/>
            <a:ext cx="0" cy="647700"/>
          </a:xfrm>
          <a:prstGeom prst="line">
            <a:avLst/>
          </a:prstGeom>
          <a:ln w="38100">
            <a:solidFill>
              <a:srgbClr val="FFC000">
                <a:lumMod val="60000"/>
                <a:lumOff val="40000"/>
              </a:srgb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2823845" y="3044190"/>
            <a:ext cx="8126730" cy="641985"/>
          </a:xfrm>
          <a:prstGeom prst="rect">
            <a:avLst/>
          </a:prstGeom>
          <a:solidFill>
            <a:srgbClr val="3498DB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 Placeholder 17"/>
          <p:cNvSpPr txBox="1"/>
          <p:nvPr>
            <p:custDataLst>
              <p:tags r:id="rId7"/>
            </p:custDataLst>
          </p:nvPr>
        </p:nvSpPr>
        <p:spPr>
          <a:xfrm>
            <a:off x="988695" y="2893695"/>
            <a:ext cx="1623695" cy="94234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3498D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数据库管理系统</a:t>
            </a:r>
            <a:endParaRPr kumimoji="0" lang="zh-CN" altLang="en-US" sz="2000" b="1" i="0" u="none" strike="noStrike" kern="1200" cap="none" spc="300" normalizeH="0" noProof="0">
              <a:ln>
                <a:noFill/>
              </a:ln>
              <a:solidFill>
                <a:srgbClr val="3498D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TextBox 48"/>
          <p:cNvSpPr txBox="1"/>
          <p:nvPr>
            <p:custDataLst>
              <p:tags r:id="rId8"/>
            </p:custDataLst>
          </p:nvPr>
        </p:nvSpPr>
        <p:spPr>
          <a:xfrm>
            <a:off x="3093085" y="3035935"/>
            <a:ext cx="7822565" cy="6584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pc="15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defRPr/>
            </a:pPr>
            <a:r>
              <a:rPr lang="zh-CN" altLang="en-US" sz="1400" b="1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</a:rPr>
              <a:t>？？</a:t>
            </a:r>
            <a:endParaRPr lang="zh-CN" altLang="en-US" sz="1400" b="1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9"/>
            </p:custDataLst>
          </p:nvPr>
        </p:nvCxnSpPr>
        <p:spPr>
          <a:xfrm>
            <a:off x="2823845" y="3041015"/>
            <a:ext cx="0" cy="647700"/>
          </a:xfrm>
          <a:prstGeom prst="line">
            <a:avLst/>
          </a:prstGeom>
          <a:ln w="38100">
            <a:solidFill>
              <a:srgbClr val="3498DB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2823845" y="1807845"/>
            <a:ext cx="8126730" cy="641985"/>
          </a:xfrm>
          <a:prstGeom prst="rect">
            <a:avLst/>
          </a:prstGeom>
          <a:solidFill>
            <a:srgbClr val="9BBB59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17"/>
          <p:cNvSpPr txBox="1"/>
          <p:nvPr>
            <p:custDataLst>
              <p:tags r:id="rId11"/>
            </p:custDataLst>
          </p:nvPr>
        </p:nvSpPr>
        <p:spPr>
          <a:xfrm>
            <a:off x="988695" y="1907540"/>
            <a:ext cx="1623695" cy="460375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数据库</a:t>
            </a:r>
            <a:endParaRPr kumimoji="0" lang="zh-CN" altLang="en-US" sz="2000" b="1" i="0" u="none" strike="noStrike" kern="1200" cap="none" spc="300" normalizeH="0" noProof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TextBox 48"/>
          <p:cNvSpPr txBox="1"/>
          <p:nvPr>
            <p:custDataLst>
              <p:tags r:id="rId12"/>
            </p:custDataLst>
          </p:nvPr>
        </p:nvSpPr>
        <p:spPr>
          <a:xfrm>
            <a:off x="3093085" y="1799590"/>
            <a:ext cx="7822565" cy="65849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150" normalizeH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？？</a:t>
            </a:r>
            <a:endParaRPr kumimoji="0" lang="zh-CN" altLang="en-US" b="1" i="0" u="none" strike="noStrike" kern="1200" cap="none" spc="150" normalizeH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45" name="直接连接符 44"/>
          <p:cNvCxnSpPr/>
          <p:nvPr>
            <p:custDataLst>
              <p:tags r:id="rId13"/>
            </p:custDataLst>
          </p:nvPr>
        </p:nvCxnSpPr>
        <p:spPr>
          <a:xfrm>
            <a:off x="2823845" y="1804670"/>
            <a:ext cx="0" cy="647700"/>
          </a:xfrm>
          <a:prstGeom prst="line">
            <a:avLst/>
          </a:prstGeom>
          <a:ln w="38100">
            <a:solidFill>
              <a:srgbClr val="9BBB59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cxnSp>
        <p:nvCxnSpPr>
          <p:cNvPr id="51" name="直接连接符 50"/>
          <p:cNvCxnSpPr/>
          <p:nvPr>
            <p:custDataLst>
              <p:tags r:id="rId14"/>
            </p:custDataLst>
          </p:nvPr>
        </p:nvCxnSpPr>
        <p:spPr>
          <a:xfrm>
            <a:off x="5769403" y="1312066"/>
            <a:ext cx="653194" cy="0"/>
          </a:xfrm>
          <a:prstGeom prst="line">
            <a:avLst/>
          </a:prstGeom>
          <a:ln w="38100">
            <a:solidFill>
              <a:sysClr val="window" lastClr="FFFFFF">
                <a:lumMod val="7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字符函数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concat  substring</a:t>
            </a:r>
            <a:r>
              <a:rPr lang="zh-CN" altLang="en-US" sz="3200">
                <a:sym typeface="+mn-ea"/>
              </a:rPr>
              <a:t> 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7430" y="2275205"/>
            <a:ext cx="6906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concat(str1,str2,...)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    把参数连成一个长字符串并返回(任何参数是null时返回null)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substring(str,pos,len)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返回字符串str的位置pos起len个字符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substring(str,pos)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返回字符串str的位置pos起的一个子串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字符函数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780" y="1105535"/>
            <a:ext cx="4152900" cy="52673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字符函数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upper  lower   trim</a:t>
            </a:r>
            <a:r>
              <a:rPr lang="zh-CN" altLang="en-US" sz="3200">
                <a:sym typeface="+mn-ea"/>
              </a:rPr>
              <a:t>  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7430" y="2275205"/>
            <a:ext cx="6906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upper(str)      lower(str)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    返回大写/小写的字符串str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trim([[both | leading | trailing] [remstr] from] str)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返回前缀或后缀remstr被删除了的字符串str(位置参数默认both,remstr默认值为空格)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字符函数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270" y="1281430"/>
            <a:ext cx="4124325" cy="42957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字符函数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upper  lower   trim</a:t>
            </a:r>
            <a:r>
              <a:rPr lang="zh-CN" altLang="en-US" sz="3200">
                <a:sym typeface="+mn-ea"/>
              </a:rPr>
              <a:t>  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7430" y="2275205"/>
            <a:ext cx="690626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replace(str,from_str,to_str)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    用字符串to_str替换字符串str中的子串from_str并返回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instr(str,substr)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返回字符串substr在字符串str第一次出现的位置(str不包含substr时返回0)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length(str)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返回字符串str的长度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字符函数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" y="1819275"/>
            <a:ext cx="4019550" cy="32194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数学函数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format  abs</a:t>
            </a:r>
            <a:r>
              <a:rPr lang="zh-CN" altLang="en-US" sz="3200">
                <a:sym typeface="+mn-ea"/>
              </a:rPr>
              <a:t>  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7430" y="2275205"/>
            <a:ext cx="6906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format(x,y)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    将一个数字x，保留y位小数，并且整数部分用逗号分隔千分位，小数部分进行四舍五入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abs()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求一个数的绝对值；absolute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 descr="数学函数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1257935"/>
            <a:ext cx="2714625" cy="51149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数学函数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sqrt  mod</a:t>
            </a:r>
            <a:r>
              <a:rPr lang="zh-CN" altLang="en-US" sz="3200">
                <a:sym typeface="+mn-ea"/>
              </a:rPr>
              <a:t>  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37430" y="2275205"/>
            <a:ext cx="69062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sqrt()</a:t>
            </a:r>
            <a:endParaRPr lang="zh-CN" altLang="en-US"/>
          </a:p>
          <a:p>
            <a:pPr indent="0">
              <a:buNone/>
            </a:pPr>
            <a:r>
              <a:rPr lang="zh-CN" altLang="en-US"/>
              <a:t>    求一个数的平方根。sqrt是sqruar(平方，矩形) ，root（根）的缩写</a:t>
            </a:r>
            <a:endParaRPr lang="zh-CN" altLang="en-US"/>
          </a:p>
          <a:p>
            <a:pPr indent="0"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mod(x,y)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x除数，y被除数。结束是余数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数学函数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0" y="1419225"/>
            <a:ext cx="2305050" cy="42957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数学函数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ceil  floor  </a:t>
            </a:r>
            <a:r>
              <a:rPr altLang="zh-CN" sz="3200">
                <a:sym typeface="+mn-ea"/>
              </a:rPr>
              <a:t>rand  truncate  sign  </a:t>
            </a:r>
            <a:r>
              <a:rPr lang="zh-CN" altLang="en-US" sz="3200">
                <a:sym typeface="+mn-ea"/>
              </a:rPr>
              <a:t>power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820" y="1028700"/>
            <a:ext cx="61988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ceil()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     进一取整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floor()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      舍一取整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rand()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生成随机数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truncate(x,y)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把x的</a:t>
            </a:r>
            <a:r>
              <a:rPr lang="zh-CN" altLang="en-US">
                <a:solidFill>
                  <a:schemeClr val="tx1"/>
                </a:solidFill>
              </a:rPr>
              <a:t>第</a:t>
            </a:r>
            <a:r>
              <a:rPr lang="en-US" altLang="zh-CN">
                <a:solidFill>
                  <a:schemeClr val="tx1"/>
                </a:solidFill>
              </a:rPr>
              <a:t>y位小数</a:t>
            </a:r>
            <a:r>
              <a:rPr lang="zh-CN" altLang="en-US">
                <a:solidFill>
                  <a:schemeClr val="tx1"/>
                </a:solidFill>
              </a:rPr>
              <a:t>后舍去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sign()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返回当前结果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符号</a:t>
            </a:r>
            <a:r>
              <a:rPr lang="zh-CN" altLang="en-US">
                <a:solidFill>
                  <a:schemeClr val="tx1"/>
                </a:solidFill>
              </a:rPr>
              <a:t>，如果是负数返回-1，如果是0 返回0 如果是正数，返回1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power()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     幂运算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数学函数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95" y="1409700"/>
            <a:ext cx="4791075" cy="4314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日期函数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now  curdate  </a:t>
            </a:r>
            <a:r>
              <a:rPr altLang="zh-CN" sz="3200">
                <a:sym typeface="+mn-ea"/>
              </a:rPr>
              <a:t>curtime  str_to_date</a:t>
            </a:r>
            <a:endParaRPr altLang="zh-CN" sz="32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820" y="1998345"/>
            <a:ext cx="619887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now()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     当前时间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curdate()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      当前日期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curtime()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</a:t>
            </a:r>
            <a:r>
              <a:rPr lang="zh-CN" altLang="en-US">
                <a:solidFill>
                  <a:schemeClr val="tx1"/>
                </a:solidFill>
              </a:rPr>
              <a:t>当前时间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str_to_date(date,</a:t>
            </a:r>
            <a:r>
              <a:rPr lang="zh-CN" altLang="en-US">
                <a:sym typeface="+mn-ea"/>
              </a:rPr>
              <a:t>format</a:t>
            </a:r>
            <a:r>
              <a:rPr lang="en-US" altLang="zh-CN">
                <a:solidFill>
                  <a:schemeClr val="tx1"/>
                </a:solidFill>
              </a:rPr>
              <a:t>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</a:t>
            </a:r>
            <a:r>
              <a:rPr lang="zh-CN" altLang="en-US">
                <a:solidFill>
                  <a:schemeClr val="tx1"/>
                </a:solidFill>
              </a:rPr>
              <a:t>字符串转化日期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数学函数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895" y="1409700"/>
            <a:ext cx="4791075" cy="43148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日期函数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3200">
                <a:sym typeface="+mn-ea"/>
              </a:rPr>
              <a:t>now  curdate  </a:t>
            </a:r>
            <a:r>
              <a:rPr altLang="zh-CN" sz="3200">
                <a:sym typeface="+mn-ea"/>
              </a:rPr>
              <a:t>curtime  str_to_date</a:t>
            </a:r>
            <a:endParaRPr altLang="zh-CN" sz="32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08955" y="1701165"/>
            <a:ext cx="61988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DATE_FORMAT(</a:t>
            </a:r>
            <a:r>
              <a:rPr lang="en-US" altLang="zh-CN"/>
              <a:t>date</a:t>
            </a:r>
            <a:r>
              <a:rPr lang="zh-CN" altLang="en-US"/>
              <a:t>,</a:t>
            </a:r>
            <a:r>
              <a:rPr lang="zh-CN" altLang="en-US">
                <a:sym typeface="+mn-ea"/>
              </a:rPr>
              <a:t>format</a:t>
            </a:r>
            <a:r>
              <a:rPr lang="zh-CN" altLang="en-US"/>
              <a:t>)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     当前时间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EXTRACT</a:t>
            </a:r>
            <a:r>
              <a:rPr lang="zh-CN" altLang="en-US">
                <a:solidFill>
                  <a:schemeClr val="tx1"/>
                </a:solidFill>
              </a:rPr>
              <a:t>(unit FROM date)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/>
                </a:solidFill>
              </a:rPr>
              <a:t>      获取返回日期/时间的单独部分，比如年、月、日、小时、分钟等等</a:t>
            </a: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DATE_ADD(date,INTERVAL expr type)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</a:t>
            </a:r>
            <a:r>
              <a:rPr lang="zh-CN" altLang="en-US">
                <a:solidFill>
                  <a:schemeClr val="tx1"/>
                </a:solidFill>
              </a:rPr>
              <a:t>将日期添加指定的时间间隔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en-US" altLang="zh-CN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DATE_SUB(date,INTERVAL expr type)</a:t>
            </a:r>
            <a:endParaRPr lang="en-US" altLang="zh-CN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</a:t>
            </a:r>
            <a:r>
              <a:rPr lang="zh-CN" altLang="en-US">
                <a:solidFill>
                  <a:schemeClr val="tx1"/>
                </a:solidFill>
              </a:rPr>
              <a:t>将日期减去指定的时间间隔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DATEDIFF</a:t>
            </a:r>
            <a:endParaRPr lang="zh-CN" altLang="en-US">
              <a:solidFill>
                <a:schemeClr val="tx1"/>
              </a:solidFill>
            </a:endParaRPr>
          </a:p>
          <a:p>
            <a:pPr lvl="0" indent="0"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tx1"/>
                </a:solidFill>
              </a:rPr>
              <a:t>     获取两个日期之间的天数（只有日期部分参与计算）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2" name="图片 1" descr="日期函数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295" y="914400"/>
            <a:ext cx="5162550" cy="58197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719455" y="1591310"/>
            <a:ext cx="10863580" cy="39611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1202055" y="1897380"/>
            <a:ext cx="10064750" cy="33489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delimiter 自定义符号　　-- 如果函数体只有一条语句, begin和end可以省略, 同时delimiter也可以省略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create function 函数名(形参列表) returns 返回类型　　-- 注意是retruns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begin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　　函数体　　　　-- 函数内定义的变量如：set @x = 1; 变量x为全局变量，在函数外面也可以使用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　　返回值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end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自定义符号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　　delimiter ;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自定义函数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>
            <p:custDataLst>
              <p:tags r:id="rId1"/>
            </p:custDataLst>
          </p:nvPr>
        </p:nvCxnSpPr>
        <p:spPr>
          <a:xfrm>
            <a:off x="4450080" y="2887980"/>
            <a:ext cx="0" cy="10820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4472C4"/>
          </a:lnRef>
          <a:fillRef idx="0">
            <a:srgbClr val="4472C4"/>
          </a:fillRef>
          <a:effectRef idx="0">
            <a:srgbClr val="4472C4"/>
          </a:effectRef>
          <a:fontRef idx="minor">
            <a:sysClr val="windowText" lastClr="000000"/>
          </a:fontRef>
        </p:style>
      </p:cxnSp>
      <p:sp>
        <p:nvSpPr>
          <p:cNvPr id="7" name="TextBox 2"/>
          <p:cNvSpPr txBox="1"/>
          <p:nvPr>
            <p:custDataLst>
              <p:tags r:id="rId2"/>
            </p:custDataLst>
          </p:nvPr>
        </p:nvSpPr>
        <p:spPr>
          <a:xfrm>
            <a:off x="2551430" y="2748915"/>
            <a:ext cx="1684655" cy="1360170"/>
          </a:xfrm>
          <a:prstGeom prst="rect">
            <a:avLst/>
          </a:prstGeom>
          <a:noFill/>
        </p:spPr>
        <p:txBody>
          <a:bodyPr wrap="square" lIns="90000" tIns="0" rIns="90000" bIns="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000" b="1" spc="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04</a:t>
            </a:r>
            <a:endParaRPr lang="en-US" altLang="zh-CN" sz="8000" b="1" spc="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idx="13"/>
            <p:custDataLst>
              <p:tags r:id="rId3"/>
            </p:custDataLst>
          </p:nvPr>
        </p:nvSpPr>
        <p:spPr/>
        <p:txBody>
          <a:bodyPr vert="horz" wrap="square" lIns="0" tIns="0" rIns="0" bIns="0" rtlCol="0" anchor="ctr" anchorCtr="0">
            <a:normAutofit/>
          </a:bodyPr>
          <a:lstStyle/>
          <a:p>
            <a:r>
              <a:rPr>
                <a:solidFill>
                  <a:schemeClr val="tx1">
                    <a:lumMod val="85000"/>
                    <a:lumOff val="15000"/>
                  </a:schemeClr>
                </a:solidFill>
              </a:rPr>
              <a:t>查询进阶</a:t>
            </a:r>
            <a:endParaRPr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#ppt_h/2*((1.5-1.5*$)^3-(1.5-1.5*$)^2)*8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7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8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文本框 14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u"/>
              <a:defRPr/>
            </a:pP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数据库是“按照数据结构来组织、存储和管理数据的仓库”。是一个长期存储在计算机内的、有组织的、可共享的、统一管理的大量数据的集合。（百度百科）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数据库是什么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语法：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select 分组函数，分组后的字段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from 表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【where 筛选条件】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group by 分组的字段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【having 分组后的筛选】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【order by 排序列表】</a:t>
            </a:r>
            <a:endParaRPr lang="zh-CN" altLang="en-US" sz="1800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分组查询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&amp;pky8753680609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" y="1898015"/>
            <a:ext cx="4960620" cy="33483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>
                <a:sym typeface="+mn-ea"/>
              </a:rPr>
              <a:t>分组查询</a:t>
            </a:r>
            <a:r>
              <a:rPr altLang="zh-CN" sz="3200">
                <a:sym typeface="+mn-ea"/>
              </a:rPr>
              <a:t>-group by</a:t>
            </a:r>
            <a:endParaRPr altLang="zh-CN" sz="3200">
              <a:sym typeface="+mn-ea"/>
            </a:endParaRPr>
          </a:p>
        </p:txBody>
      </p:sp>
      <p:pic>
        <p:nvPicPr>
          <p:cNvPr id="3" name="图片 2" descr="分组查询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485" y="2343785"/>
            <a:ext cx="8534400" cy="2600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5485" y="1334135"/>
            <a:ext cx="5645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案例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按交通工具分组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>
                <a:sym typeface="+mn-ea"/>
              </a:rPr>
              <a:t>分组查询</a:t>
            </a:r>
            <a:r>
              <a:rPr altLang="zh-CN" sz="3200">
                <a:sym typeface="+mn-ea"/>
              </a:rPr>
              <a:t>-group by</a:t>
            </a:r>
            <a:endParaRPr altLang="zh-CN" sz="32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5485" y="1334135"/>
            <a:ext cx="5645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案例</a:t>
            </a:r>
            <a:r>
              <a:rPr lang="en-US" altLang="zh-CN"/>
              <a:t>2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按交通工具分组统计</a:t>
            </a:r>
            <a:r>
              <a:rPr lang="en-US" altLang="zh-CN"/>
              <a:t>2018</a:t>
            </a:r>
            <a:r>
              <a:rPr lang="zh-CN" altLang="en-US"/>
              <a:t>年后的总花费</a:t>
            </a:r>
            <a:endParaRPr lang="zh-CN" altLang="en-US"/>
          </a:p>
        </p:txBody>
      </p:sp>
      <p:pic>
        <p:nvPicPr>
          <p:cNvPr id="2" name="图片 1" descr="分组查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30" y="2446655"/>
            <a:ext cx="5543550" cy="34766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>
                <a:sym typeface="+mn-ea"/>
              </a:rPr>
              <a:t>等值查询</a:t>
            </a:r>
            <a:endParaRPr altLang="zh-CN" sz="32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5485" y="1334135"/>
            <a:ext cx="5645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案例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查询员工住宿花费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790" y="1133475"/>
            <a:ext cx="6562725" cy="45910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矩形 3"/>
          <p:cNvSpPr/>
          <p:nvPr>
            <p:custDataLst>
              <p:tags r:id="rId8"/>
            </p:custDataLst>
          </p:nvPr>
        </p:nvSpPr>
        <p:spPr>
          <a:xfrm>
            <a:off x="608953" y="1592009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4" name="矩形 5"/>
          <p:cNvSpPr/>
          <p:nvPr>
            <p:custDataLst>
              <p:tags r:id="rId9"/>
            </p:custDataLst>
          </p:nvPr>
        </p:nvSpPr>
        <p:spPr>
          <a:xfrm>
            <a:off x="6400204" y="1591374"/>
            <a:ext cx="5182845" cy="396095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8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外连接   语法：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select 查询列表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from 表1 别名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left|right|full【outer】 join 表2 别名 on 连接条件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where 筛选条件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group by 分组列表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having 分组后的筛选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order by 排序列表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limit 子句;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连接查询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&amp;pky8124889677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865" y="1784985"/>
            <a:ext cx="4734560" cy="358267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720725" y="1591310"/>
            <a:ext cx="10862310" cy="39611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1021715" y="1897380"/>
            <a:ext cx="10245090" cy="33489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90000"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除了我们在上面的例子中使用的 INNER JOIN（内连接），我们还可以使用其他几种连接。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下面列出了您可以使用的 JOIN 类型，以及它们之间的差异。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JOIN: 如果表中有至少一个匹配，则返回行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LEFT JOIN: 即使右表中没有匹配，也从左表返回所有的行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RIGHT JOIN: 即使左表中没有匹配，也从右表返回所有的行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FULL JOIN: 只要其中一个表中存在匹配，就返回行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</a:pP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参考：https://www.w3school.com.cn/sql/sql_join.asp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不同的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join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720725" y="1156970"/>
            <a:ext cx="10862310" cy="521652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1029335" y="1414145"/>
            <a:ext cx="10245090" cy="6146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在表中存在至少一个匹配时，INNER JOIN 关键字返回行。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 INNER JOIN </a:t>
            </a:r>
            <a:endParaRPr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9345" y="2186305"/>
            <a:ext cx="9280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SELECT column_name(s)</a:t>
            </a:r>
            <a:endParaRPr lang="zh-CN" altLang="en-US"/>
          </a:p>
          <a:p>
            <a:r>
              <a:rPr lang="zh-CN" altLang="en-US"/>
              <a:t>FROM table_name1</a:t>
            </a:r>
            <a:endParaRPr lang="zh-CN" altLang="en-US"/>
          </a:p>
          <a:p>
            <a:r>
              <a:rPr lang="zh-CN" altLang="en-US"/>
              <a:t>INNER JOIN table_name2 </a:t>
            </a:r>
            <a:endParaRPr lang="zh-CN" altLang="en-US"/>
          </a:p>
          <a:p>
            <a:r>
              <a:rPr lang="zh-CN" altLang="en-US"/>
              <a:t>ON table_name1.column_name=table_name2.column_name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INNER JOIN</a:t>
            </a:r>
            <a:r>
              <a:rPr lang="zh-CN" altLang="en-US" sz="3200">
                <a:sym typeface="+mn-ea"/>
              </a:rPr>
              <a:t>案例</a:t>
            </a:r>
            <a:endParaRPr lang="zh-CN" altLang="en-US" sz="3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3175" y="1176020"/>
            <a:ext cx="7105650" cy="45053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INNER JOIN</a:t>
            </a:r>
            <a:r>
              <a:rPr lang="zh-CN" altLang="en-US" sz="3200">
                <a:sym typeface="+mn-ea"/>
              </a:rPr>
              <a:t>案例</a:t>
            </a:r>
            <a:endParaRPr lang="zh-CN" altLang="en-US" sz="3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2225" y="1152525"/>
            <a:ext cx="7067550" cy="45529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LEFT JOIN</a:t>
            </a:r>
            <a:endParaRPr lang="zh-CN" altLang="en-US" sz="3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5720" y="2109470"/>
            <a:ext cx="7019925" cy="26384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5136"/>
          </a:xfrm>
          <a:prstGeom prst="rect">
            <a:avLst/>
          </a:prstGeom>
        </p:spPr>
      </p:pic>
      <p:pic>
        <p:nvPicPr>
          <p:cNvPr id="6" name="图片 7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5136"/>
          </a:xfrm>
          <a:prstGeom prst="rect">
            <a:avLst/>
          </a:prstGeom>
        </p:spPr>
      </p:pic>
      <p:sp>
        <p:nvSpPr>
          <p:cNvPr id="10" name="Title 6"/>
          <p:cNvSpPr txBox="1"/>
          <p:nvPr>
            <p:custDataLst>
              <p:tags r:id="rId7"/>
            </p:custDataLst>
          </p:nvPr>
        </p:nvSpPr>
        <p:spPr>
          <a:xfrm>
            <a:off x="605037" y="618116"/>
            <a:ext cx="10976675" cy="6248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3600" b="1" spc="300" dirty="0">
                <a:ln w="3175">
                  <a:noFill/>
                  <a:prstDash val="dash"/>
                </a:ln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通俗理解数据库是什么</a:t>
            </a:r>
            <a:endParaRPr lang="zh-CN" altLang="en-US" sz="3600" b="1" spc="300" dirty="0">
              <a:ln w="3175">
                <a:noFill/>
                <a:prstDash val="dash"/>
              </a:ln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itle 6"/>
          <p:cNvSpPr txBox="1"/>
          <p:nvPr>
            <p:custDataLst>
              <p:tags r:id="rId8"/>
            </p:custDataLst>
          </p:nvPr>
        </p:nvSpPr>
        <p:spPr>
          <a:xfrm>
            <a:off x="609057" y="1633266"/>
            <a:ext cx="5341377" cy="4400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2400" spc="150" dirty="0">
                <a:ln w="3175">
                  <a:noFill/>
                  <a:prstDash val="dash"/>
                </a:ln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冰箱</a:t>
            </a:r>
            <a:endParaRPr lang="zh-CN" altLang="en-US" sz="2400" spc="150" dirty="0">
              <a:ln w="3175">
                <a:noFill/>
                <a:prstDash val="dash"/>
              </a:ln>
              <a:solidFill>
                <a:srgbClr val="0D0D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itle 6"/>
          <p:cNvSpPr txBox="1"/>
          <p:nvPr>
            <p:custDataLst>
              <p:tags r:id="rId9"/>
            </p:custDataLst>
          </p:nvPr>
        </p:nvSpPr>
        <p:spPr>
          <a:xfrm>
            <a:off x="6255964" y="1633266"/>
            <a:ext cx="5326980" cy="44005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zh-CN" altLang="en-US" sz="2400" spc="150" dirty="0">
                <a:ln w="3175">
                  <a:noFill/>
                  <a:prstDash val="dash"/>
                </a:ln>
                <a:solidFill>
                  <a:srgbClr val="0D0D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数据库</a:t>
            </a:r>
            <a:endParaRPr lang="zh-CN" altLang="en-US" sz="2400" spc="150" dirty="0">
              <a:ln w="3175">
                <a:noFill/>
                <a:prstDash val="dash"/>
              </a:ln>
              <a:solidFill>
                <a:srgbClr val="0D0D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itle 6"/>
          <p:cNvSpPr txBox="1"/>
          <p:nvPr>
            <p:custDataLst>
              <p:tags r:id="rId10"/>
            </p:custDataLst>
          </p:nvPr>
        </p:nvSpPr>
        <p:spPr>
          <a:xfrm>
            <a:off x="573405" y="5358765"/>
            <a:ext cx="5182235" cy="11671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冰箱是用来存储食物的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冷藏室：蔬菜水果、啤酒饮料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冷冻室：速冻食品、冷饮和长期使用的肉类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itle 6"/>
          <p:cNvSpPr txBox="1"/>
          <p:nvPr>
            <p:custDataLst>
              <p:tags r:id="rId11"/>
            </p:custDataLst>
          </p:nvPr>
        </p:nvSpPr>
        <p:spPr>
          <a:xfrm>
            <a:off x="6251943" y="5353840"/>
            <a:ext cx="5366823" cy="78163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存储数据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1600" spc="50" dirty="0">
                <a:ln w="3175">
                  <a:noFill/>
                  <a:prstDash val="dash"/>
                </a:ln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database</a:t>
            </a:r>
            <a:r>
              <a:rPr lang="zh-CN" altLang="en-US" sz="1600" spc="50" dirty="0">
                <a:ln w="3175">
                  <a:noFill/>
                  <a:prstDash val="dash"/>
                </a:ln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：库</a:t>
            </a:r>
            <a:endParaRPr lang="zh-CN" altLang="en-US" sz="1600" spc="50" dirty="0">
              <a:ln w="3175">
                <a:noFill/>
                <a:prstDash val="dash"/>
              </a:ln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&amp;pky8520481091&amp;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8820" y="2324100"/>
            <a:ext cx="2350770" cy="2774950"/>
          </a:xfrm>
          <a:prstGeom prst="rect">
            <a:avLst/>
          </a:prstGeom>
        </p:spPr>
      </p:pic>
      <p:pic>
        <p:nvPicPr>
          <p:cNvPr id="5" name="图片 4" descr="3481866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20710" y="3109595"/>
            <a:ext cx="1397000" cy="120332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LEFT JOIN </a:t>
            </a:r>
            <a:r>
              <a:rPr lang="zh-CN" altLang="en-US" sz="3200">
                <a:sym typeface="+mn-ea"/>
              </a:rPr>
              <a:t>案例</a:t>
            </a:r>
            <a:endParaRPr lang="zh-CN" altLang="en-US" sz="3200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3650" y="966470"/>
            <a:ext cx="7124700" cy="49244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RIGHT JOIN</a:t>
            </a:r>
            <a:endParaRPr altLang="zh-CN" sz="3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8570" y="2019300"/>
            <a:ext cx="7134225" cy="28194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LEFT JOIN </a:t>
            </a:r>
            <a:r>
              <a:rPr lang="zh-CN" altLang="en-US" sz="3200">
                <a:sym typeface="+mn-ea"/>
              </a:rPr>
              <a:t>案例</a:t>
            </a:r>
            <a:endParaRPr lang="zh-CN" altLang="en-US" sz="3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3650" y="1076325"/>
            <a:ext cx="7124700" cy="470535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FULL JOIN</a:t>
            </a:r>
            <a:endParaRPr altLang="zh-CN" sz="3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8570" y="2019300"/>
            <a:ext cx="7134225" cy="2819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8570" y="2176145"/>
            <a:ext cx="7134225" cy="2505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5720" y="5066030"/>
            <a:ext cx="7077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oracle里面有full join,但是在mysql中没有full join。</a:t>
            </a:r>
            <a:endParaRPr lang="zh-CN" altLang="en-US"/>
          </a:p>
          <a:p>
            <a:r>
              <a:rPr lang="zh-CN" altLang="en-US"/>
              <a:t>我们可以使用union来达到目的。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3200">
                <a:sym typeface="+mn-ea"/>
              </a:rPr>
              <a:t>FULL JOIN </a:t>
            </a:r>
            <a:r>
              <a:rPr lang="zh-CN" altLang="en-US" sz="3200">
                <a:sym typeface="+mn-ea"/>
              </a:rPr>
              <a:t>案例</a:t>
            </a:r>
            <a:endParaRPr lang="zh-CN" altLang="en-US" sz="32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3650" y="1076325"/>
            <a:ext cx="7124700" cy="470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6195" y="1076325"/>
            <a:ext cx="7038975" cy="540067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>
                <a:sym typeface="+mn-ea"/>
              </a:rPr>
              <a:t>连表查询</a:t>
            </a:r>
            <a:r>
              <a:rPr altLang="zh-CN" sz="3200">
                <a:sym typeface="+mn-ea"/>
              </a:rPr>
              <a:t>-join</a:t>
            </a:r>
            <a:endParaRPr altLang="zh-CN" sz="32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5485" y="1334135"/>
            <a:ext cx="5645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案例</a:t>
            </a:r>
            <a:r>
              <a:rPr lang="en-US" altLang="zh-CN"/>
              <a:t>2</a:t>
            </a:r>
            <a:r>
              <a:rPr lang="zh-CN" altLang="en-US"/>
              <a:t>：</a:t>
            </a:r>
            <a:br>
              <a:rPr lang="zh-CN" altLang="en-US"/>
            </a:br>
            <a:r>
              <a:rPr lang="zh-CN" altLang="en-US"/>
              <a:t>查询某人的交通花费</a:t>
            </a:r>
            <a:endParaRPr lang="zh-CN" altLang="en-US"/>
          </a:p>
        </p:txBody>
      </p:sp>
      <p:pic>
        <p:nvPicPr>
          <p:cNvPr id="3" name="图片 2" descr="连表查询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90" y="2576195"/>
            <a:ext cx="6886575" cy="27336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1076325" y="1591310"/>
            <a:ext cx="10506710" cy="39611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6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二、分类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1、按出现位置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）标量子查询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）列子查询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）行子查询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2、按结果集的行列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）标量子查询（单行子查询）：结果集为一行一列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）列子查询（多行子查询）：结果集为多行一列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）行子查询：结果集为多行多列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）表子查询：结果集为多行多列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子查询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1"/>
            </p:custDataLst>
          </p:nvPr>
        </p:nvSpPr>
        <p:spPr>
          <a:xfrm>
            <a:off x="1313890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一、含义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嵌套在其他语句内部的select语句称为子查询或内查询，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外面的语句可以是insert、update、delete、select等，一般select作为外面语句较多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外面如果为select语句，则此语句称为外查询或主查询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1076325" y="1591310"/>
            <a:ext cx="10506710" cy="39611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5" name="Title 6"/>
          <p:cNvSpPr txBox="1"/>
          <p:nvPr>
            <p:custDataLst>
              <p:tags r:id="rId9"/>
            </p:custDataLst>
          </p:nvPr>
        </p:nvSpPr>
        <p:spPr>
          <a:xfrm>
            <a:off x="6704405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三、特点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1、要求多条查询语句的查询列数必须一致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2、要求多条查询语句的查询的各列类型、顺序最好一致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3、union 去重，union all包含重复项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联合查询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1"/>
            </p:custDataLst>
          </p:nvPr>
        </p:nvSpPr>
        <p:spPr>
          <a:xfrm>
            <a:off x="1313890" y="1897374"/>
            <a:ext cx="4562516" cy="334895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 fontScale="90000"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一、含义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union：合并、联合，将多次查询结果合并成一个结果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二、语法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查询语句1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union 【all】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查询语句2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union 【all】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...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4" name="矩形 5"/>
          <p:cNvSpPr/>
          <p:nvPr>
            <p:custDataLst>
              <p:tags r:id="rId8"/>
            </p:custDataLst>
          </p:nvPr>
        </p:nvSpPr>
        <p:spPr>
          <a:xfrm>
            <a:off x="1076325" y="1591310"/>
            <a:ext cx="10506710" cy="39611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7" name="Title 6"/>
          <p:cNvSpPr txBox="1"/>
          <p:nvPr>
            <p:custDataLst>
              <p:tags r:id="rId9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作业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Title 6"/>
          <p:cNvSpPr txBox="1"/>
          <p:nvPr>
            <p:custDataLst>
              <p:tags r:id="rId10"/>
            </p:custDataLst>
          </p:nvPr>
        </p:nvSpPr>
        <p:spPr>
          <a:xfrm>
            <a:off x="1313815" y="1897380"/>
            <a:ext cx="9789160" cy="33489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0" rIns="72000" bIns="0" anchor="ctr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统计所有人的出差天数，并从大到小排列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统计出每个部门的报销总额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统计出每个部门的报销总人数</a:t>
            </a:r>
            <a:endParaRPr altLang="zh-CN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30000"/>
              </a:lnSpc>
              <a:spcAft>
                <a:spcPts val="8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</a:pPr>
            <a:r>
              <a:rPr altLang="zh-CN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1800" b="1" spc="50" dirty="0">
                <a:ln w="3175">
                  <a:noFill/>
                  <a:prstDash val="dash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根据现有的数据，查询出每个部门每人每天平均报销费用</a:t>
            </a:r>
            <a:endParaRPr lang="zh-CN" altLang="en-US" sz="1800" b="1" spc="50" dirty="0">
              <a:ln w="3175">
                <a:noFill/>
                <a:prstDash val="dash"/>
              </a:ln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扩展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-一条SQL查询是如何执行的</a:t>
            </a:r>
            <a:endParaRPr altLang="zh-CN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5390" y="1027430"/>
            <a:ext cx="7219950" cy="54768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0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1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3" name="文本框 15"/>
          <p:cNvSpPr txBox="1"/>
          <p:nvPr>
            <p:custDataLst>
              <p:tags r:id="rId8"/>
            </p:custDataLst>
          </p:nvPr>
        </p:nvSpPr>
        <p:spPr>
          <a:xfrm>
            <a:off x="608950" y="2166969"/>
            <a:ext cx="4923167" cy="379155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一张一张的二维表。每个表都是由行和列组成的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17"/>
          <p:cNvSpPr txBox="1"/>
          <p:nvPr>
            <p:custDataLst>
              <p:tags r:id="rId9"/>
            </p:custDataLst>
          </p:nvPr>
        </p:nvSpPr>
        <p:spPr>
          <a:xfrm>
            <a:off x="608951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Excel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5" name="直接连接符 21"/>
          <p:cNvCxnSpPr/>
          <p:nvPr>
            <p:custDataLst>
              <p:tags r:id="rId10"/>
            </p:custDataLst>
          </p:nvPr>
        </p:nvCxnSpPr>
        <p:spPr>
          <a:xfrm>
            <a:off x="6096275" y="1629704"/>
            <a:ext cx="0" cy="43288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30"/>
          <p:cNvSpPr txBox="1"/>
          <p:nvPr>
            <p:custDataLst>
              <p:tags r:id="rId11"/>
            </p:custDataLst>
          </p:nvPr>
        </p:nvSpPr>
        <p:spPr>
          <a:xfrm>
            <a:off x="6659881" y="2166969"/>
            <a:ext cx="4923167" cy="379155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30000"/>
              </a:lnSpc>
              <a:spcBef>
                <a:spcPts val="1000"/>
              </a:spcBef>
            </a:pPr>
            <a:r>
              <a: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简单理解：关系数据库=多张表+各表之间的关系</a:t>
            </a: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30000"/>
              </a:lnSpc>
              <a:spcBef>
                <a:spcPts val="1000"/>
              </a:spcBef>
            </a:pPr>
            <a:endParaRPr lang="zh-CN" altLang="en-US" sz="1600" spc="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31"/>
          <p:cNvSpPr txBox="1"/>
          <p:nvPr>
            <p:custDataLst>
              <p:tags r:id="rId12"/>
            </p:custDataLst>
          </p:nvPr>
        </p:nvSpPr>
        <p:spPr>
          <a:xfrm>
            <a:off x="6659882" y="1629704"/>
            <a:ext cx="4923158" cy="46166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rPr>
              <a:t>数据库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8" name="Title 6"/>
          <p:cNvSpPr txBox="1"/>
          <p:nvPr>
            <p:custDataLst>
              <p:tags r:id="rId13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数据库是如何存储数据的？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3" name="图片 12" descr="数据库记录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9880" y="3521710"/>
            <a:ext cx="4922520" cy="1420495"/>
          </a:xfrm>
          <a:prstGeom prst="rect">
            <a:avLst/>
          </a:prstGeom>
        </p:spPr>
      </p:pic>
      <p:pic>
        <p:nvPicPr>
          <p:cNvPr id="14" name="图片 13" descr="excel记录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5225" y="3521710"/>
            <a:ext cx="3810000" cy="120967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13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algn="dist"/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谢谢聆听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(0.5-#ppt_x)*(1+0.5*#ppt_h-#ppt_y)*16/9&#10;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8" dur="2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4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2864"/>
            <a:ext cx="720090" cy="485136"/>
          </a:xfrm>
          <a:prstGeom prst="rect">
            <a:avLst/>
          </a:prstGeom>
        </p:spPr>
      </p:pic>
      <p:pic>
        <p:nvPicPr>
          <p:cNvPr id="10" name="图片 8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2864"/>
            <a:ext cx="720090" cy="485136"/>
          </a:xfrm>
          <a:prstGeom prst="rect">
            <a:avLst/>
          </a:prstGeom>
        </p:spPr>
      </p:pic>
      <p:sp>
        <p:nvSpPr>
          <p:cNvPr id="7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rPr>
              <a:t>数据库表关系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表关系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945" y="2054225"/>
            <a:ext cx="7484110" cy="30384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TYPE" val="i"/>
  <p:tag name="KSO_WM_UNIT_SUBTYPE" val="h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BK_DARK_LIGHT" val="2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TYPE" val="i"/>
  <p:tag name="KSO_WM_UNIT_SUBTYPE" val="h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BK_DARK_LIGHT" val="2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TYPE" val="i"/>
  <p:tag name="KSO_WM_UNIT_SUBTYPE" val="h"/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BK_DARK_LIGHT" val="2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42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204421"/>
  <p:tag name="KSO_WM_TEMPLATE_SUBCATEGORY" val="0"/>
  <p:tag name="KSO_WM_TEMPLATE_MASTER_TYPE" val="1"/>
  <p:tag name="KSO_WM_TEMPLATE_COLOR_TYPE" val="1"/>
  <p:tag name="KSO_WM_TEMPLATE_MASTER_THUMB_INDEX" val="12"/>
  <p:tag name="KSO_WM_TEMPLATE_THUMBS_INDEX" val="1、4、7、9、11、15、16、17、18、19、23、27、31、35、36"/>
</p:tagLst>
</file>

<file path=ppt/tags/tag142.xml><?xml version="1.0" encoding="utf-8"?>
<p:tagLst xmlns:p="http://schemas.openxmlformats.org/presentationml/2006/main">
  <p:tag name="KSO_WM_TEMPLATE_CATEGORY" val="custom"/>
  <p:tag name="KSO_WM_TEMPLATE_INDEX" val="20204421"/>
</p:tagLst>
</file>

<file path=ppt/tags/tag143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421"/>
  <p:tag name="KSO_WM_UNIT_ID" val="custom20204421_4*l_h_f*1_1_1"/>
  <p:tag name="KSO_WM_UNIT_TEXT_FILL_FORE_SCHEMECOLOR_INDEX" val="13"/>
  <p:tag name="KSO_WM_UNIT_TEXT_FILL_TYPE" val="1"/>
  <p:tag name="KSO_WM_UNIT_USESOURCEFORMAT_APPLY" val="1"/>
</p:tagLst>
</file>

<file path=ppt/tags/tag144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5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6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7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421"/>
  <p:tag name="KSO_WM_UNIT_ID" val="custom20204421_4*l_h_f*1_2_1"/>
  <p:tag name="KSO_WM_UNIT_TEXT_FILL_FORE_SCHEMECOLOR_INDEX" val="13"/>
  <p:tag name="KSO_WM_UNIT_TEXT_FILL_TYPE" val="1"/>
  <p:tag name="KSO_WM_UNIT_USESOURCEFORMAT_APPLY" val="1"/>
</p:tagLst>
</file>

<file path=ppt/tags/tag148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9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1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421"/>
  <p:tag name="KSO_WM_UNIT_ID" val="custom20204421_4*l_h_f*1_3_1"/>
  <p:tag name="KSO_WM_UNIT_TEXT_FILL_FORE_SCHEMECOLOR_INDEX" val="13"/>
  <p:tag name="KSO_WM_UNIT_TEXT_FILL_TYPE" val="1"/>
  <p:tag name="KSO_WM_UNIT_USESOURCEFORMAT_APPLY" val="1"/>
</p:tagLst>
</file>

<file path=ppt/tags/tag152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3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3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4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5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标题，文字是您思想的提炼"/>
  <p:tag name="KSO_WM_TEMPLATE_CATEGORY" val="custom"/>
  <p:tag name="KSO_WM_TEMPLATE_INDEX" val="20204421"/>
  <p:tag name="KSO_WM_UNIT_ID" val="custom20204421_4*l_h_f*1_4_1"/>
  <p:tag name="KSO_WM_UNIT_TEXT_FILL_FORE_SCHEMECOLOR_INDEX" val="13"/>
  <p:tag name="KSO_WM_UNIT_TEXT_FILL_TYPE" val="1"/>
  <p:tag name="KSO_WM_UNIT_USESOURCEFORMAT_APPLY" val="1"/>
</p:tagLst>
</file>

<file path=ppt/tags/tag156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4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7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4_2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8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4*l_h_i*1_4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4421_4*i*1"/>
  <p:tag name="KSO_WM_TEMPLATE_CATEGORY" val="custom"/>
  <p:tag name="KSO_WM_TEMPLATE_INDEX" val="20204421"/>
  <p:tag name="KSO_WM_UNIT_LAYERLEVEL" val="1"/>
  <p:tag name="KSO_WM_TAG_VERSION" val="1.0"/>
  <p:tag name="KSO_WM_BEAUTIFY_FLAG" val="#wm#"/>
  <p:tag name="KSO_WM_UNIT_USESOURCEFORMAT_APPLY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LAYERLEVEL" val="1"/>
  <p:tag name="KSO_WM_TAG_VERSION" val="1.0"/>
  <p:tag name="KSO_WM_BEAUTIFY_FLAG" val="#wm#"/>
  <p:tag name="KSO_WM_UNIT_PRESET_TEXT" val="CONTENTS"/>
  <p:tag name="KSO_WM_TEMPLATE_CATEGORY" val="custom"/>
  <p:tag name="KSO_WM_TEMPLATE_INDEX" val="20204421"/>
  <p:tag name="KSO_WM_UNIT_ID" val="custom20204421_4*b*1"/>
  <p:tag name="KSO_WM_UNIT_TEXT_FILL_FORE_SCHEMECOLOR_INDEX" val="1"/>
  <p:tag name="KSO_WM_UNIT_TEXT_FILL_TYPE" val="1"/>
  <p:tag name="KSO_WM_UNIT_USESOURCEFORMAT_APPLY" val="1"/>
</p:tagLst>
</file>

<file path=ppt/tags/tag161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421"/>
  <p:tag name="KSO_WM_UNIT_ID" val="custom20204421_4*a*1"/>
  <p:tag name="KSO_WM_UNIT_TEXT_FILL_FORE_SCHEMECOLOR_INDEX" val="13"/>
  <p:tag name="KSO_WM_UNIT_TEXT_FILL_TYPE" val="1"/>
  <p:tag name="KSO_WM_UNIT_USESOURCEFORMAT_APPLY" val="1"/>
</p:tagLst>
</file>

<file path=ppt/tags/tag162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421"/>
  <p:tag name="KSO_WM_SLIDE_ID" val="custom20204421_4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421"/>
  <p:tag name="KSO_WM_UNIT_ID" val="custom20204421_7*i*1"/>
</p:tagLst>
</file>

<file path=ppt/tags/tag16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421"/>
  <p:tag name="KSO_WM_UNIT_ID" val="custom20204421_7*e*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单击添加大标题"/>
  <p:tag name="KSO_WM_TEMPLATE_CATEGORY" val="custom"/>
  <p:tag name="KSO_WM_TEMPLATE_INDEX" val="20204421"/>
  <p:tag name="KSO_WM_UNIT_ID" val="custom20204421_7*a*1"/>
</p:tagLst>
</file>

<file path=ppt/tags/tag16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421"/>
  <p:tag name="KSO_WM_SLIDE_ID" val="custom20204421_7"/>
  <p:tag name="KSO_WM_SLIDE_ANIMATION_ID" val="3127450"/>
  <p:tag name="KSO_WM_SLIDE_ANIMATION_TYPE" val="0_9_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4*i*1"/>
  <p:tag name="KSO_WM_TEMPLATE_CATEGORY" val="custom"/>
  <p:tag name="KSO_WM_TEMPLATE_INDEX" val="20204421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4*l_z*1_1"/>
  <p:tag name="KSO_WM_TEMPLATE_CATEGORY" val="custom"/>
  <p:tag name="KSO_WM_TEMPLATE_INDEX" val="20204421"/>
  <p:tag name="KSO_WM_UNIT_LAYERLEVEL" val="1_1"/>
  <p:tag name="KSO_WM_TAG_VERSION" val="1.0"/>
  <p:tag name="KSO_WM_BEAUTIFY_FLAG" val="#wm#"/>
  <p:tag name="KSO_WM_DIAGRAM_GROUP_CODE" val="l1-2"/>
  <p:tag name="KSO_WM_UNIT_TYPE" val="l_z"/>
  <p:tag name="KSO_WM_UNIT_INDEX" val="1_1"/>
  <p:tag name="KSO_WM_UNIT_BLOCK" val="0"/>
  <p:tag name="KSO_WM_UNIT_IS_LAYOUT_DIAGRAM" val="1"/>
  <p:tag name="KSO_WM_UNIT_LINE_FORE_SCHEMECOLOR_INDEX" val="14"/>
  <p:tag name="KSO_WM_UNIT_LINE_FILL_TYPE" val="2"/>
  <p:tag name="KSO_WM_UNIT_USESOURCEFORMAT_APPLY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4*l_h_a*1_1_1"/>
  <p:tag name="KSO_WM_TEMPLATE_CATEGORY" val="custom"/>
  <p:tag name="KSO_WM_TEMPLATE_INDEX" val="20204421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4*l_h_a*1_2_1"/>
  <p:tag name="KSO_WM_TEMPLATE_CATEGORY" val="custom"/>
  <p:tag name="KSO_WM_TEMPLATE_INDEX" val="20204421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2_1"/>
  <p:tag name="KSO_WM_UNIT_TEXT_FILL_FORE_SCHEMECOLOR_INDEX" val="13"/>
  <p:tag name="KSO_WM_UNIT_TEXT_FILL_TYPE" val="1"/>
  <p:tag name="KSO_WM_UNIT_USESOURCEFORMAT_APPLY" val="1"/>
</p:tagLst>
</file>

<file path=ppt/tags/tag171.xml><?xml version="1.0" encoding="utf-8"?>
<p:tagLst xmlns:p="http://schemas.openxmlformats.org/presentationml/2006/main">
  <p:tag name="KSO_WM_SLIDE_BACKGROUND_TYPE" val="belt"/>
  <p:tag name="KSO_WM_UNIT_TYPE" val="i"/>
  <p:tag name="KSO_WM_UNIT_INDEX" val="2"/>
  <p:tag name="KSO_WM_TEMPLATE_CATEGORY" val="custom"/>
  <p:tag name="KSO_WM_TEMPLATE_INDEX" val="20204421"/>
  <p:tag name="KSO_WM_UNIT_ID" val="custom20204421_14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172.xml><?xml version="1.0" encoding="utf-8"?>
<p:tagLst xmlns:p="http://schemas.openxmlformats.org/presentationml/2006/main">
  <p:tag name="KSO_WM_SLIDE_BACKGROUND_TYPE" val="belt"/>
  <p:tag name="KSO_WM_UNIT_TYPE" val="i"/>
  <p:tag name="KSO_WM_UNIT_INDEX" val="4"/>
  <p:tag name="KSO_WM_TEMPLATE_CATEGORY" val="custom"/>
  <p:tag name="KSO_WM_TEMPLATE_INDEX" val="20204421"/>
  <p:tag name="KSO_WM_UNIT_ID" val="custom20204421_14*i*4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4*l_h_a*1_1_1"/>
  <p:tag name="KSO_WM_TEMPLATE_CATEGORY" val="custom"/>
  <p:tag name="KSO_WM_TEMPLATE_INDEX" val="20204421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4"/>
  <p:tag name="KSO_WM_DIAGRAM_GROUP_CODE" val="l1-2"/>
  <p:tag name="KSO_WM_UNIT_TYPE" val="l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SLIDE_ID" val="custom20204421_14"/>
  <p:tag name="KSO_WM_TEMPLATE_SUBCATEGORY" val="0"/>
  <p:tag name="KSO_WM_TEMPLATE_MASTER_TYPE" val="1"/>
  <p:tag name="KSO_WM_TEMPLATE_COLOR_TYPE" val="1"/>
  <p:tag name="KSO_WM_SLIDE_ITEM_CNT" val="2"/>
  <p:tag name="KSO_WM_SLIDE_INDEX" val="14"/>
  <p:tag name="KSO_WM_TAG_VERSION" val="1.0"/>
  <p:tag name="KSO_WM_BEAUTIFY_FLAG" val="#wm#"/>
  <p:tag name="KSO_WM_TEMPLATE_CATEGORY" val="custom"/>
  <p:tag name="KSO_WM_TEMPLATE_INDEX" val="20204421"/>
  <p:tag name="KSO_WM_SLIDE_TYPE" val="text"/>
  <p:tag name="KSO_WM_SLIDE_SUBTYPE" val="diag"/>
  <p:tag name="KSO_WM_SLIDE_SIZE" val="564.9*36.3"/>
  <p:tag name="KSO_WM_SLIDE_POSITION" val="198.1*296.8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</p:tagLst>
</file>

<file path=ppt/tags/tag175.xml><?xml version="1.0" encoding="utf-8"?>
<p:tagLst xmlns:p="http://schemas.openxmlformats.org/presentationml/2006/main">
  <p:tag name="KSO_WM_UNIT_ISCONTENTS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198935_3*a*1"/>
  <p:tag name="KSO_WM_TEMPLATE_CATEGORY" val="diagram"/>
  <p:tag name="KSO_WM_TEMPLATE_INDEX" val="20198935"/>
  <p:tag name="KSO_WM_UNIT_LAYERLEVEL" val="1"/>
  <p:tag name="KSO_WM_TAG_VERSION" val="1.0"/>
  <p:tag name="KSO_WM_BEAUTIFY_FLAG" val="#wm#"/>
  <p:tag name="KSO_WM_UNIT_PRESET_TEXT" val="市场调研发现"/>
  <p:tag name="KSO_WM_UNIT_TEXT_FILL_FORE_SCHEMECOLOR_INDEX" val="13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3_1"/>
  <p:tag name="KSO_WM_UNIT_ID" val="diagram20198935_3*l_h_i*1_3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198935_3*l_h_a*1_3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0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935_3*l_h_f*1_3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3_2"/>
  <p:tag name="KSO_WM_UNIT_ID" val="diagram20198935_3*l_h_i*1_3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10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935_3*l_h_i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1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198935_3*l_h_a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  <p:tag name="KSO_WM_UNIT_USESOURCEFORMAT_APPLY" val="1"/>
</p:tagLst>
</file>

<file path=ppt/tags/tag182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935_3*l_h_f*1_2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2_2"/>
  <p:tag name="KSO_WM_UNIT_ID" val="diagram20198935_3*l_h_i*1_2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6"/>
  <p:tag name="KSO_WM_UNIT_LINE_FILL_TYPE" val="2"/>
  <p:tag name="KSO_WM_UNIT_USESOURCEFORMAT_APPLY" val="1"/>
</p:tagLst>
</file>

<file path=ppt/tags/tag18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935_3*l_h_i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5.xml><?xml version="1.0" encoding="utf-8"?>
<p:tagLst xmlns:p="http://schemas.openxmlformats.org/presentationml/2006/main">
  <p:tag name="KSO_WM_UNIT_DIAGRAM_MODELTYPE" val="stripeEnum"/>
  <p:tag name="KSO_WM_UNIT_ISCONTENTS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3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DIAGRAM_MODELTYPE" val="stripeEnum"/>
  <p:tag name="KSO_WM_UNIT_NOCLEAR" val="0"/>
  <p:tag name="KSO_WM_UNIT_VALUE" val="7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3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  <p:tag name="KSO_WM_UNIT_USESOURCEFORMAT_APPLY" val="1"/>
</p:tagLst>
</file>

<file path=ppt/tags/tag18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c"/>
  <p:tag name="KSO_WM_UNIT_TYPE" val="l_h_i"/>
  <p:tag name="KSO_WM_UNIT_INDEX" val="1_1_2"/>
  <p:tag name="KSO_WM_UNIT_ID" val="diagram20198935_3*l_h_i*1_1_2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LINE_FORE_SCHEMECOLOR_INDEX" val="9"/>
  <p:tag name="KSO_WM_UNIT_LINE_FILL_TYPE" val="2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diagram20198935_3*i*1"/>
  <p:tag name="KSO_WM_TEMPLATE_CATEGORY" val="diagram"/>
  <p:tag name="KSO_WM_TEMPLATE_INDEX" val="20198935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89.xml><?xml version="1.0" encoding="utf-8"?>
<p:tagLst xmlns:p="http://schemas.openxmlformats.org/presentationml/2006/main">
  <p:tag name="KSO_WM_BEAUTIFY_FLAG" val="#wm#"/>
  <p:tag name="KSO_WM_TEMPLATE_CATEGORY" val="diagram"/>
  <p:tag name="KSO_WM_TEMPLATE_INDEX" val="20198935"/>
  <p:tag name="KSO_WM_SLIDE_ID" val="diagram20198935_3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3"/>
  <p:tag name="KSO_WM_SLIDE_SIZE" val="639.9*344.747"/>
  <p:tag name="KSO_WM_SLIDE_POSITION" val="222.35*141.7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194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421"/>
  <p:tag name="KSO_WM_UNIT_ID" val="custom20204421_8*f*1"/>
</p:tagLst>
</file>

<file path=ppt/tags/tag19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19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19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9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199.xml><?xml version="1.0" encoding="utf-8"?>
<p:tagLst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5_1*a*1"/>
  <p:tag name="KSO_WM_TEMPLATE_CATEGORY" val="diagram"/>
  <p:tag name="KSO_WM_TEMPLATE_INDEX" val="20200325"/>
  <p:tag name="KSO_WM_UNIT_LAYERLEVEL" val="1"/>
  <p:tag name="KSO_WM_TAG_VERSION" val="1.0"/>
  <p:tag name="KSO_WM_BEAUTIFY_FLAG" val="#wm#"/>
  <p:tag name="KSO_WM_UNIT_SHOW_EDIT_AREA_INDICATION" val="1"/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00325_1*h_a*1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  <p:tag name="KSO_WM_UNIT_TEXT_FILL_FORE_SCHEMECOLOR_INDEX_BRIGHTNESS" val="0.05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00325_1*h_a*2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  <p:tag name="KSO_WM_UNIT_TEXT_FILL_FORE_SCHEMECOLOR_INDEX_BRIGHTNESS" val="0.05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PRESET_TEXT" val="点击输入正文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00325_1*h_f*1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  <p:tag name="KSO_WM_UNIT_TEXT_FILL_FORE_SCHEMECOLOR_INDEX_BRIGHTNESS" val="0.15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PRESET_TEXT" val="点击输入正文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00325_1*h_f*2_1"/>
  <p:tag name="KSO_WM_TEMPLATE_CATEGORY" val="diagram"/>
  <p:tag name="KSO_WM_TEMPLATE_INDEX" val="20200325"/>
  <p:tag name="KSO_WM_UNIT_LAYERLEVEL" val="1_1"/>
  <p:tag name="KSO_WM_TAG_VERSION" val="1.0"/>
  <p:tag name="KSO_WM_BEAUTIFY_FLAG" val="#wm#"/>
  <p:tag name="KSO_WM_UNIT_SHOW_EDIT_AREA_INDICATION" val="1"/>
  <p:tag name="KSO_WM_UNIT_TEXT_FILL_FORE_SCHEMECOLOR_INDEX_BRIGHTNESS" val="0.15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SLIDE_ID" val="diagram20200325_1"/>
  <p:tag name="KSO_WM_TEMPLATE_SUBCATEGORY" val="0"/>
  <p:tag name="KSO_WM_SLIDE_TYPE" val="text"/>
  <p:tag name="KSO_WM_SLIDE_SUBTYPE" val="picTxt"/>
  <p:tag name="KSO_WM_SLIDE_ITEM_CNT" val="0"/>
  <p:tag name="KSO_WM_SLIDE_INDEX" val="1"/>
  <p:tag name="KSO_WM_SLIDE_SIZE" val="869.727*309.877"/>
  <p:tag name="KSO_WM_SLIDE_POSITION" val="45.1365*173.638"/>
  <p:tag name="KSO_WM_TAG_VERSION" val="1.0"/>
  <p:tag name="KSO_WM_BEAUTIFY_FLAG" val="#wm#"/>
  <p:tag name="KSO_WM_TEMPLATE_CATEGORY" val="diagram"/>
  <p:tag name="KSO_WM_TEMPLATE_INDEX" val="20200325"/>
  <p:tag name="KSO_WM_SLIDE_LAYOUT" val="a_h"/>
  <p:tag name="KSO_WM_SLIDE_LAYOUT_CNT" val="1_2"/>
  <p:tag name="KSO_WM_UNIT_SHOW_EDIT_AREA_INDICATION" val="1"/>
  <p:tag name="KSO_WM_SLIDE_BK_DARK_LIGHT" val="2"/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"/>
  <p:tag name="KSO_WM_UNIT_NOCLEAR" val="0"/>
  <p:tag name="KSO_WM_UNIT_VALUE" val="276"/>
  <p:tag name="KSO_WM_UNIT_TYPE" val="h_f"/>
  <p:tag name="KSO_WM_UNIT_INDEX" val="1_1"/>
  <p:tag name="KSO_WM_UNIT_BLOCK" val="0"/>
  <p:tag name="KSO_WM_UNIT_IS_LAYOUT_DIAGRAM" val="1"/>
  <p:tag name="KSO_WM_TEMPLATE_CATEGORY" val="custom"/>
  <p:tag name="KSO_WM_TEMPLATE_INDEX" val="20204421"/>
  <p:tag name="KSO_WM_UNIT_ID" val="custom20204421_10*h_f*1_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VALUE" val="18"/>
  <p:tag name="KSO_WM_UNIT_TYPE" val="h_a"/>
  <p:tag name="KSO_WM_UNIT_INDEX" val="1_1"/>
  <p:tag name="KSO_WM_UNIT_BLOCK" val="0"/>
  <p:tag name="KSO_WM_UNIT_IS_LAYOUT_DIAGRAM" val="1"/>
  <p:tag name="KSO_WM_TEMPLATE_CATEGORY" val="custom"/>
  <p:tag name="KSO_WM_TEMPLATE_INDEX" val="20204421"/>
  <p:tag name="KSO_WM_UNIT_ID" val="custom20204421_10*h_a*1_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z"/>
  <p:tag name="KSO_WM_UNIT_INDEX" val="1"/>
  <p:tag name="KSO_WM_UNIT_BLOCK" val="0"/>
  <p:tag name="KSO_WM_UNIT_IS_LAYOUT_DIAGRAM" val="1"/>
  <p:tag name="KSO_WM_UNIT_BK_DARK_LIGHT" val="1"/>
  <p:tag name="KSO_WM_TEMPLATE_CATEGORY" val="custom"/>
  <p:tag name="KSO_WM_TEMPLATE_INDEX" val="20204421"/>
  <p:tag name="KSO_WM_UNIT_ID" val="custom20204421_10*z*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"/>
  <p:tag name="KSO_WM_UNIT_NOCLEAR" val="0"/>
  <p:tag name="KSO_WM_UNIT_TYPE" val="h_f"/>
  <p:tag name="KSO_WM_UNIT_INDEX" val="2_1"/>
  <p:tag name="KSO_WM_UNIT_BLOCK" val="0"/>
  <p:tag name="KSO_WM_UNIT_IS_LAYOUT_DIAGRAM" val="1"/>
  <p:tag name="KSO_WM_UNIT_VALUE" val="276"/>
  <p:tag name="KSO_WM_TEMPLATE_CATEGORY" val="custom"/>
  <p:tag name="KSO_WM_TEMPLATE_INDEX" val="20204421"/>
  <p:tag name="KSO_WM_UNIT_ID" val="custom20204421_10*h_f*2_1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TYPE" val="h_a"/>
  <p:tag name="KSO_WM_UNIT_INDEX" val="2_1"/>
  <p:tag name="KSO_WM_UNIT_BLOCK" val="0"/>
  <p:tag name="KSO_WM_UNIT_IS_LAYOUT_DIAGRAM" val="1"/>
  <p:tag name="KSO_WM_UNIT_VALUE" val="18"/>
  <p:tag name="KSO_WM_TEMPLATE_CATEGORY" val="custom"/>
  <p:tag name="KSO_WM_TEMPLATE_INDEX" val="20204421"/>
  <p:tag name="KSO_WM_UNIT_ID" val="custom20204421_10*h_a*2_1"/>
</p:tagLst>
</file>

<file path=ppt/tags/tag21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21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215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21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22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3*i*1"/>
  <p:tag name="KSO_WM_TEMPLATE_CATEGORY" val="custom"/>
  <p:tag name="KSO_WM_TEMPLATE_INDEX" val="20204421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3*l_h_a*1_1_1"/>
  <p:tag name="KSO_WM_TEMPLATE_CATEGORY" val="custom"/>
  <p:tag name="KSO_WM_TEMPLATE_INDEX" val="20204421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SLIDE_BACKGROUND_TYPE" val="belt"/>
  <p:tag name="KSO_WM_UNIT_TYPE" val="i"/>
  <p:tag name="KSO_WM_UNIT_INDEX" val="2"/>
  <p:tag name="KSO_WM_TEMPLATE_CATEGORY" val="custom"/>
  <p:tag name="KSO_WM_TEMPLATE_INDEX" val="20204421"/>
  <p:tag name="KSO_WM_UNIT_ID" val="custom20204421_13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228.xml><?xml version="1.0" encoding="utf-8"?>
<p:tagLst xmlns:p="http://schemas.openxmlformats.org/presentationml/2006/main">
  <p:tag name="KSO_WM_SLIDE_BACKGROUND_TYPE" val="belt"/>
  <p:tag name="KSO_WM_UNIT_TYPE" val="i"/>
  <p:tag name="KSO_WM_UNIT_INDEX" val="3"/>
  <p:tag name="KSO_WM_TEMPLATE_CATEGORY" val="custom"/>
  <p:tag name="KSO_WM_TEMPLATE_INDEX" val="20204421"/>
  <p:tag name="KSO_WM_UNIT_ID" val="custom20204421_13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229.xml><?xml version="1.0" encoding="utf-8"?>
<p:tagLst xmlns:p="http://schemas.openxmlformats.org/presentationml/2006/main">
  <p:tag name="KSO_WM_SLIDE_ID" val="custom20204421_13"/>
  <p:tag name="KSO_WM_TEMPLATE_SUBCATEGORY" val="0"/>
  <p:tag name="KSO_WM_TEMPLATE_MASTER_TYPE" val="1"/>
  <p:tag name="KSO_WM_TEMPLATE_COLOR_TYPE" val="1"/>
  <p:tag name="KSO_WM_SLIDE_ITEM_CNT" val="1"/>
  <p:tag name="KSO_WM_SLIDE_INDEX" val="13"/>
  <p:tag name="KSO_WM_TAG_VERSION" val="1.0"/>
  <p:tag name="KSO_WM_BEAUTIFY_FLAG" val="#wm#"/>
  <p:tag name="KSO_WM_TEMPLATE_CATEGORY" val="custom"/>
  <p:tag name="KSO_WM_TEMPLATE_INDEX" val="20204421"/>
  <p:tag name="KSO_WM_SLIDE_TYPE" val="text"/>
  <p:tag name="KSO_WM_SLIDE_SUBTYPE" val="diag"/>
  <p:tag name="KSO_WM_SLIDE_SIZE" val="723.5*43.55"/>
  <p:tag name="KSO_WM_SLIDE_POSITION" val="118.3*297.35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235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23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23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23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242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421"/>
  <p:tag name="KSO_WM_UNIT_ID" val="custom20204421_8*f*1"/>
</p:tagLst>
</file>

<file path=ppt/tags/tag24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24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3*i*1"/>
  <p:tag name="KSO_WM_TEMPLATE_CATEGORY" val="custom"/>
  <p:tag name="KSO_WM_TEMPLATE_INDEX" val="20204421"/>
  <p:tag name="KSO_WM_UNIT_LAYERLEVEL" val="1"/>
  <p:tag name="KSO_WM_TAG_VERSION" val="1.0"/>
  <p:tag name="KSO_WM_BEAUTIFY_FLAG" val="#wm#"/>
  <p:tag name="KSO_WM_DIAGRAM_GROUP_CODE" val="l1-2"/>
  <p:tag name="KSO_WM_UNIT_TYPE" val="i"/>
  <p:tag name="KSO_WM_UNIT_INDEX" val="1"/>
  <p:tag name="KSO_WM_UNIT_BLOCK" val="0"/>
  <p:tag name="KSO_WM_UNIT_SUBTYPE" val="h"/>
  <p:tag name="KSO_WM_UNIT_BK_DARK_LIGHT" val="2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421_13*l_h_a*1_1_1"/>
  <p:tag name="KSO_WM_TEMPLATE_CATEGORY" val="custom"/>
  <p:tag name="KSO_WM_TEMPLATE_INDEX" val="20204421"/>
  <p:tag name="KSO_WM_UNIT_LAYERLEVEL" val="1_1_1"/>
  <p:tag name="KSO_WM_TAG_VERSION" val="1.0"/>
  <p:tag name="KSO_WM_BEAUTIFY_FLAG" val="#wm#"/>
  <p:tag name="KSO_WM_UNIT_ISCONTENTSTITLE" val="0"/>
  <p:tag name="KSO_WM_UNIT_PRESET_TEXT" val="关键词"/>
  <p:tag name="KSO_WM_UNIT_NOCLEAR" val="0"/>
  <p:tag name="KSO_WM_UNIT_VALUE" val="10"/>
  <p:tag name="KSO_WM_DIAGRAM_GROUP_CODE" val="l1-2"/>
  <p:tag name="KSO_WM_UNIT_TYPE" val="l_h_a"/>
  <p:tag name="KSO_WM_UNIT_INDEX" val="1_1_1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SLIDE_BACKGROUND_TYPE" val="belt"/>
  <p:tag name="KSO_WM_UNIT_TYPE" val="i"/>
  <p:tag name="KSO_WM_UNIT_INDEX" val="2"/>
  <p:tag name="KSO_WM_TEMPLATE_CATEGORY" val="custom"/>
  <p:tag name="KSO_WM_TEMPLATE_INDEX" val="20204421"/>
  <p:tag name="KSO_WM_UNIT_ID" val="custom20204421_13*i*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248.xml><?xml version="1.0" encoding="utf-8"?>
<p:tagLst xmlns:p="http://schemas.openxmlformats.org/presentationml/2006/main">
  <p:tag name="KSO_WM_SLIDE_BACKGROUND_TYPE" val="belt"/>
  <p:tag name="KSO_WM_UNIT_TYPE" val="i"/>
  <p:tag name="KSO_WM_UNIT_INDEX" val="3"/>
  <p:tag name="KSO_WM_TEMPLATE_CATEGORY" val="custom"/>
  <p:tag name="KSO_WM_TEMPLATE_INDEX" val="20204421"/>
  <p:tag name="KSO_WM_UNIT_ID" val="custom20204421_13*i*3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USESOURCEFORMAT_APPLY" val="1"/>
</p:tagLst>
</file>

<file path=ppt/tags/tag249.xml><?xml version="1.0" encoding="utf-8"?>
<p:tagLst xmlns:p="http://schemas.openxmlformats.org/presentationml/2006/main">
  <p:tag name="KSO_WM_SLIDE_ID" val="custom20204421_13"/>
  <p:tag name="KSO_WM_TEMPLATE_SUBCATEGORY" val="0"/>
  <p:tag name="KSO_WM_TEMPLATE_MASTER_TYPE" val="1"/>
  <p:tag name="KSO_WM_TEMPLATE_COLOR_TYPE" val="1"/>
  <p:tag name="KSO_WM_SLIDE_ITEM_CNT" val="1"/>
  <p:tag name="KSO_WM_SLIDE_INDEX" val="13"/>
  <p:tag name="KSO_WM_TAG_VERSION" val="1.0"/>
  <p:tag name="KSO_WM_BEAUTIFY_FLAG" val="#wm#"/>
  <p:tag name="KSO_WM_TEMPLATE_CATEGORY" val="custom"/>
  <p:tag name="KSO_WM_TEMPLATE_INDEX" val="20204421"/>
  <p:tag name="KSO_WM_SLIDE_TYPE" val="text"/>
  <p:tag name="KSO_WM_SLIDE_SUBTYPE" val="diag"/>
  <p:tag name="KSO_WM_SLIDE_SIZE" val="723.5*43.55"/>
  <p:tag name="KSO_WM_SLIDE_POSITION" val="118.3*297.35"/>
  <p:tag name="KSO_WM_DIAGRAM_GROUP_CODE" val="l1-2"/>
  <p:tag name="KSO_WM_SLIDE_DIAGTYPE" val="l"/>
  <p:tag name="KSO_WM_SLIDE_LAYOUT" val="i_l"/>
  <p:tag name="KSO_WM_SLIDE_LAYOUT_CNT" val="1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254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421"/>
  <p:tag name="KSO_WM_UNIT_ID" val="custom20204421_8*f*1"/>
</p:tagLst>
</file>

<file path=ppt/tags/tag25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25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25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261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421"/>
  <p:tag name="KSO_WM_UNIT_ID" val="custom20204421_8*f*1"/>
</p:tagLst>
</file>

<file path=ppt/tags/tag26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263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26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268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421"/>
  <p:tag name="KSO_WM_UNIT_ID" val="custom20204421_8*f*1"/>
</p:tagLst>
</file>

<file path=ppt/tags/tag26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27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27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27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421"/>
  <p:tag name="KSO_WM_UNIT_ID" val="custom20204421_7*i*1"/>
</p:tagLst>
</file>

<file path=ppt/tags/tag2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421"/>
  <p:tag name="KSO_WM_UNIT_ID" val="custom20204421_7*e*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单击添加大标题"/>
  <p:tag name="KSO_WM_TEMPLATE_CATEGORY" val="custom"/>
  <p:tag name="KSO_WM_TEMPLATE_INDEX" val="20204421"/>
  <p:tag name="KSO_WM_UNIT_ID" val="custom20204421_7*a*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421"/>
  <p:tag name="KSO_WM_SLIDE_ID" val="custom20204421_7"/>
  <p:tag name="KSO_WM_SLIDE_ANIMATION_ID" val="3127450"/>
  <p:tag name="KSO_WM_SLIDE_ANIMATION_TYPE" val="0_9_1"/>
</p:tagLst>
</file>

<file path=ppt/tags/tag281.xml><?xml version="1.0" encoding="utf-8"?>
<p:tagLst xmlns:p="http://schemas.openxmlformats.org/presentationml/2006/main">
  <p:tag name="KSO_WM_UNIT_COLOR_SCHEME_SHAPE_ID" val="4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1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2.xml><?xml version="1.0" encoding="utf-8"?>
<p:tagLst xmlns:p="http://schemas.openxmlformats.org/presentationml/2006/main">
  <p:tag name="KSO_WM_UNIT_COLOR_SCHEME_SHAPE_ID" val="5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1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3.xml><?xml version="1.0" encoding="utf-8"?>
<p:tagLst xmlns:p="http://schemas.openxmlformats.org/presentationml/2006/main">
  <p:tag name="KSO_WM_UNIT_COLOR_SCHEME_SHAPE_ID" val="5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4.xml><?xml version="1.0" encoding="utf-8"?>
<p:tagLst xmlns:p="http://schemas.openxmlformats.org/presentationml/2006/main">
  <p:tag name="KSO_WM_UNIT_ISCONTENTSTITLE" val="0"/>
  <p:tag name="KSO_WM_UNIT_COLOR_SCHEME_SHAPE_ID" val="36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421"/>
  <p:tag name="KSO_WM_UNIT_ID" val="custom20204421_6*l_h_f*1_1_1"/>
  <p:tag name="KSO_WM_UNIT_TEXT_FILL_FORE_SCHEMECOLOR_INDEX" val="13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UNIT_COLOR_SCHEME_SHAPE_ID" val="3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2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6.xml><?xml version="1.0" encoding="utf-8"?>
<p:tagLst xmlns:p="http://schemas.openxmlformats.org/presentationml/2006/main">
  <p:tag name="KSO_WM_UNIT_COLOR_SCHEME_SHAPE_ID" val="4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2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7.xml><?xml version="1.0" encoding="utf-8"?>
<p:tagLst xmlns:p="http://schemas.openxmlformats.org/presentationml/2006/main">
  <p:tag name="KSO_WM_UNIT_COLOR_SCHEME_SHAPE_ID" val="4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UNIT_ISCONTENTSTITLE" val="0"/>
  <p:tag name="KSO_WM_UNIT_COLOR_SCHEME_SHAPE_ID" val="45"/>
  <p:tag name="KSO_WM_UNIT_COLOR_SCHEME_PARENT_PAGE" val="0_4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421"/>
  <p:tag name="KSO_WM_UNIT_ID" val="custom20204421_6*l_h_f*1_2_1"/>
  <p:tag name="KSO_WM_UNIT_TEXT_FILL_FORE_SCHEMECOLOR_INDEX" val="13"/>
  <p:tag name="KSO_WM_UNIT_TEXT_FILL_TYPE" val="1"/>
  <p:tag name="KSO_WM_UNIT_USESOURCEFORMAT_APPLY" val="1"/>
</p:tagLst>
</file>

<file path=ppt/tags/tag289.xml><?xml version="1.0" encoding="utf-8"?>
<p:tagLst xmlns:p="http://schemas.openxmlformats.org/presentationml/2006/main">
  <p:tag name="KSO_WM_UNIT_COLOR_SCHEME_SHAPE_ID" val="2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3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COLOR_SCHEME_SHAPE_ID" val="3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3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UNIT_COLOR_SCHEME_SHAPE_ID" val="3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2.xml><?xml version="1.0" encoding="utf-8"?>
<p:tagLst xmlns:p="http://schemas.openxmlformats.org/presentationml/2006/main">
  <p:tag name="KSO_WM_UNIT_ISCONTENTSTITLE" val="0"/>
  <p:tag name="KSO_WM_UNIT_COLOR_SCHEME_SHAPE_ID" val="48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421"/>
  <p:tag name="KSO_WM_UNIT_ID" val="custom20204421_6*l_h_f*1_3_1"/>
  <p:tag name="KSO_WM_UNIT_TEXT_FILL_FORE_SCHEMECOLOR_INDEX" val="13"/>
  <p:tag name="KSO_WM_UNIT_TEXT_FILL_TYPE" val="1"/>
  <p:tag name="KSO_WM_UNIT_USESOURCEFORMAT_APPLY" val="1"/>
</p:tagLst>
</file>

<file path=ppt/tags/tag293.xml><?xml version="1.0" encoding="utf-8"?>
<p:tagLst xmlns:p="http://schemas.openxmlformats.org/presentationml/2006/main">
  <p:tag name="KSO_WM_UNIT_COLOR_SCHEME_SHAPE_ID" val="1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4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UNIT_COLOR_SCHEME_SHAPE_ID" val="2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4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5.xml><?xml version="1.0" encoding="utf-8"?>
<p:tagLst xmlns:p="http://schemas.openxmlformats.org/presentationml/2006/main">
  <p:tag name="KSO_WM_UNIT_COLOR_SCHEME_SHAPE_ID" val="2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4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6.xml><?xml version="1.0" encoding="utf-8"?>
<p:tagLst xmlns:p="http://schemas.openxmlformats.org/presentationml/2006/main">
  <p:tag name="KSO_WM_UNIT_ISCONTENTSTITLE" val="0"/>
  <p:tag name="KSO_WM_UNIT_COLOR_SCHEME_SHAPE_ID" val="54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421"/>
  <p:tag name="KSO_WM_UNIT_ID" val="custom20204421_6*l_h_f*1_4_1"/>
  <p:tag name="KSO_WM_UNIT_TEXT_FILL_FORE_SCHEMECOLOR_INDEX" val="13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5_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8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5_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9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5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421"/>
  <p:tag name="KSO_WM_UNIT_ID" val="custom20204421_6*l_h_f*1_5_1"/>
  <p:tag name="KSO_WM_UNIT_TEXT_FILL_FORE_SCHEMECOLOR_INDEX" val="13"/>
  <p:tag name="KSO_WM_UNIT_TEXT_FILL_TYPE" val="1"/>
  <p:tag name="KSO_WM_UNIT_USESOURCEFORMAT_APPLY" val="1"/>
</p:tagLst>
</file>

<file path=ppt/tags/tag301.xml><?xml version="1.0" encoding="utf-8"?>
<p:tagLst xmlns:p="http://schemas.openxmlformats.org/presentationml/2006/main">
  <p:tag name="KSO_WM_UNIT_COLOR_SCHEME_SHAPE_ID" val="9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6_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COLOR_SCHEME_SHAPE_ID" val="10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6_2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COLOR_SCHEME_SHAPE_ID" val="12"/>
  <p:tag name="KSO_WM_UNIT_COLOR_SCHEME_PARENT_PAGE" val="0_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LAYERLEVEL" val="1_1_1"/>
  <p:tag name="KSO_WM_TAG_VERSION" val="1.0"/>
  <p:tag name="KSO_WM_BEAUTIFY_FLAG" val="#wm#"/>
  <p:tag name="KSO_WM_TEMPLATE_CATEGORY" val="custom"/>
  <p:tag name="KSO_WM_TEMPLATE_INDEX" val="20204421"/>
  <p:tag name="KSO_WM_UNIT_ID" val="custom20204421_6*l_h_i*1_6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UNIT_ISCONTENTSTITLE" val="0"/>
  <p:tag name="KSO_WM_UNIT_COLOR_SCHEME_SHAPE_ID" val="57"/>
  <p:tag name="KSO_WM_UNIT_COLOR_SCHEME_PARENT_PAGE" val="0_4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LAYERLEVEL" val="1_1_1"/>
  <p:tag name="KSO_WM_TAG_VERSION" val="1.0"/>
  <p:tag name="KSO_WM_BEAUTIFY_FLAG" val="#wm#"/>
  <p:tag name="KSO_WM_UNIT_PRESET_TEXT" val="单击此处添加标题"/>
  <p:tag name="KSO_WM_TEMPLATE_CATEGORY" val="custom"/>
  <p:tag name="KSO_WM_TEMPLATE_INDEX" val="20204421"/>
  <p:tag name="KSO_WM_UNIT_ID" val="custom20204421_6*l_h_f*1_6_1"/>
  <p:tag name="KSO_WM_UNIT_TEXT_FILL_FORE_SCHEMECOLOR_INDEX" val="13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ISCONTENTSTITLE" val="1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目 录"/>
  <p:tag name="KSO_WM_TEMPLATE_CATEGORY" val="custom"/>
  <p:tag name="KSO_WM_TEMPLATE_INDEX" val="20204421"/>
  <p:tag name="KSO_WM_UNIT_ID" val="custom20204421_6*a*1"/>
  <p:tag name="KSO_WM_UNIT_TEXT_FILL_FORE_SCHEMECOLOR_INDEX" val="13"/>
  <p:tag name="KSO_WM_UNIT_TEXT_FILL_TYPE" val="1"/>
  <p:tag name="KSO_WM_UNIT_USESOURCEFORMAT_APPLY" val="1"/>
</p:tagLst>
</file>

<file path=ppt/tags/tag30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b_l"/>
  <p:tag name="KSO_WM_SLIDE_LAYOUT_CNT" val="1_1_1"/>
  <p:tag name="KSO_WM_TEMPLATE_MASTER_TYPE" val="1"/>
  <p:tag name="KSO_WM_TEMPLATE_COLOR_TYPE" val="1"/>
  <p:tag name="KSO_WM_TEMPLATE_CATEGORY" val="custom"/>
  <p:tag name="KSO_WM_TEMPLATE_INDEX" val="20204421"/>
  <p:tag name="KSO_WM_SLIDE_ID" val="custom20204421_6"/>
</p:tagLst>
</file>

<file path=ppt/tags/tag30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8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8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UNIT_TYPE" val="i"/>
  <p:tag name="KSO_WM_UNIT_INDEX" val="3"/>
  <p:tag name="KSO_WM_TEMPLATE_CATEGORY" val="custom"/>
  <p:tag name="KSO_WM_TEMPLATE_INDEX" val="20204421"/>
  <p:tag name="KSO_WM_UNIT_ID" val="custom20204421_8*i*3"/>
</p:tagLst>
</file>

<file path=ppt/tags/tag311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&#13;正如我们都希望改变世界，希望给人带去光明，但更多时候只需播下一颗种子，自然有微光照拂，雨露滋养。恰如其分的表达观点，往往可以事半功倍。&#13;单击此处输入你的正文，文字是您思想的提炼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421"/>
  <p:tag name="KSO_WM_UNIT_ID" val="custom20204421_8*f*1"/>
</p:tagLst>
</file>

<file path=ppt/tags/tag31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8*a*1"/>
</p:tagLst>
</file>

<file path=ppt/tags/tag313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8"/>
</p:tagLst>
</file>

<file path=ppt/tags/tag31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VALUE" val="18"/>
  <p:tag name="KSO_WM_UNIT_TYPE" val="h_a"/>
  <p:tag name="KSO_WM_UNIT_INDEX" val="1_1"/>
  <p:tag name="KSO_WM_UNIT_BLOCK" val="0"/>
  <p:tag name="KSO_WM_UNIT_IS_LAYOUT_DIAGRAM" val="1"/>
  <p:tag name="KSO_WM_TEMPLATE_CATEGORY" val="custom"/>
  <p:tag name="KSO_WM_TEMPLATE_INDEX" val="20204421"/>
  <p:tag name="KSO_WM_UNIT_ID" val="custom20204421_10*h_a*1_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z"/>
  <p:tag name="KSO_WM_UNIT_INDEX" val="1"/>
  <p:tag name="KSO_WM_UNIT_BLOCK" val="0"/>
  <p:tag name="KSO_WM_UNIT_IS_LAYOUT_DIAGRAM" val="1"/>
  <p:tag name="KSO_WM_UNIT_BK_DARK_LIGHT" val="1"/>
  <p:tag name="KSO_WM_TEMPLATE_CATEGORY" val="custom"/>
  <p:tag name="KSO_WM_TEMPLATE_INDEX" val="20204421"/>
  <p:tag name="KSO_WM_UNIT_ID" val="custom20204421_10*z*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ISCONTENTSTITLE" val="0"/>
  <p:tag name="KSO_WM_UNIT_PRESET_TEXT" val="单击此处添加小标题"/>
  <p:tag name="KSO_WM_UNIT_NOCLEAR" val="0"/>
  <p:tag name="KSO_WM_UNIT_TYPE" val="h_a"/>
  <p:tag name="KSO_WM_UNIT_INDEX" val="2_1"/>
  <p:tag name="KSO_WM_UNIT_BLOCK" val="0"/>
  <p:tag name="KSO_WM_UNIT_IS_LAYOUT_DIAGRAM" val="1"/>
  <p:tag name="KSO_WM_UNIT_VALUE" val="18"/>
  <p:tag name="KSO_WM_TEMPLATE_CATEGORY" val="custom"/>
  <p:tag name="KSO_WM_TEMPLATE_INDEX" val="20204421"/>
  <p:tag name="KSO_WM_UNIT_ID" val="custom20204421_10*h_a*2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2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2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2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2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3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3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3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3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4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4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46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4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51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5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5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357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AG_VERSION" val="1.0"/>
  <p:tag name="KSO_WM_BEAUTIFY_FLAG" val="#wm#"/>
  <p:tag name="KSO_WM_UNIT_PLACING_PICTURE_INFO" val="{&quot;full_picture&quot;:false,&quot;last_crop_picture&quot;:&quot;1-1&quot;,&quot;selected&quot;:&quot;1-1&quot;,&quot;spacing&quot;:6}"/>
  <p:tag name="KSO_WM_UNIT_VALUE" val="1016*1355"/>
  <p:tag name="KSO_WM_UNIT_TYPE" val="h_d"/>
  <p:tag name="KSO_WM_UNIT_INDEX" val="1_1"/>
  <p:tag name="KSO_WM_UNIT_SUPPORT_UNIT_TYPE" val="[&quot;all&quot;]"/>
  <p:tag name="KSO_WM_UNIT_BLOCK" val="0"/>
  <p:tag name="KSO_WM_UNIT_SM_LIMIT_TYPE" val="1"/>
  <p:tag name="KSO_WM_TEMPLATE_CATEGORY" val="custom"/>
  <p:tag name="KSO_WM_TEMPLATE_INDEX" val="20204421"/>
  <p:tag name="KSO_WM_UNIT_ID" val="custom20204421_9*h_d*1_1"/>
</p:tagLst>
</file>

<file path=ppt/tags/tag35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36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6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10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6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10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6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10*a*1"/>
</p:tagLst>
</file>

<file path=ppt/tags/tag365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10"/>
  <p:tag name="KSO_WM_SLIDE_SIZE" val="864.102*298.548"/>
  <p:tag name="KSO_WM_SLIDE_POSITION" val="47.9488*170.627"/>
  <p:tag name="KSO_WM_TAG_VERSION" val="1.0"/>
  <p:tag name="KSO_WM_BEAUTIFY_FLAG" val="#wm#"/>
  <p:tag name="KSO_WM_SLIDE_LAYOUT" val="a_i_z_h"/>
  <p:tag name="KSO_WM_SLIDE_LAYOUT_CNT" val="1_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10"/>
</p:tagLst>
</file>

<file path=ppt/tags/tag366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67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68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37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37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7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7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7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37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37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7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38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38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8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386.xml><?xml version="1.0" encoding="utf-8"?>
<p:tagLst xmlns:p="http://schemas.openxmlformats.org/presentationml/2006/main">
  <p:tag name="KSO_WM_UNIT_TABLE_BEAUTIFY" val="smartTable{0cac26dc-d09f-4919-a848-304b3a947bce}"/>
</p:tagLst>
</file>

<file path=ppt/tags/tag38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38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8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9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39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39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39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9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398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39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0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0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0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06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07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08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0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1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1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16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421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42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23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2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2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29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3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33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3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3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3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3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3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39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41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43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4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48.xml><?xml version="1.0" encoding="utf-8"?>
<p:tagLst xmlns:p="http://schemas.openxmlformats.org/presentationml/2006/main">
  <p:tag name="KSO_WM_UNIT_TABLE_BEAUTIFY" val="smartTable{8c9cfa06-a684-41c2-801c-6c51fb21a5eb}"/>
</p:tagLst>
</file>

<file path=ppt/tags/tag44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54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55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59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421"/>
  <p:tag name="KSO_WM_UNIT_ID" val="custom20204421_7*i*1"/>
</p:tagLst>
</file>

<file path=ppt/tags/tag46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421"/>
  <p:tag name="KSO_WM_UNIT_ID" val="custom20204421_7*e*1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单击添加大标题"/>
  <p:tag name="KSO_WM_TEMPLATE_CATEGORY" val="custom"/>
  <p:tag name="KSO_WM_TEMPLATE_INDEX" val="20204421"/>
  <p:tag name="KSO_WM_UNIT_ID" val="custom20204421_7*a*1"/>
</p:tagLst>
</file>

<file path=ppt/tags/tag463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421"/>
  <p:tag name="KSO_WM_SLIDE_ID" val="custom20204421_7"/>
  <p:tag name="KSO_WM_SLIDE_ANIMATION_ID" val="3127450"/>
  <p:tag name="KSO_WM_SLIDE_ANIMATION_TYPE" val="0_9_1"/>
</p:tagLst>
</file>

<file path=ppt/tags/tag46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469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7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7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7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7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8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8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8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8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9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9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49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49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0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0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06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07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11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12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516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51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1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i"/>
  <p:tag name="KSO_WM_UNIT_INDEX" val="1"/>
  <p:tag name="KSO_WM_TEMPLATE_CATEGORY" val="custom"/>
  <p:tag name="KSO_WM_TEMPLATE_INDEX" val="20204421"/>
  <p:tag name="KSO_WM_UNIT_ID" val="custom20204421_7*i*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421"/>
  <p:tag name="KSO_WM_UNIT_ID" val="custom20204421_7*e*1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8"/>
  <p:tag name="KSO_WM_UNIT_TYPE" val="a"/>
  <p:tag name="KSO_WM_UNIT_INDEX" val="1"/>
  <p:tag name="KSO_WM_UNIT_PRESET_TEXT" val="单击添加大标题"/>
  <p:tag name="KSO_WM_TEMPLATE_CATEGORY" val="custom"/>
  <p:tag name="KSO_WM_TEMPLATE_INDEX" val="20204421"/>
  <p:tag name="KSO_WM_UNIT_ID" val="custom20204421_7*a*1"/>
</p:tagLst>
</file>

<file path=ppt/tags/tag522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1"/>
  <p:tag name="KSO_WM_TEMPLATE_CATEGORY" val="custom"/>
  <p:tag name="KSO_WM_TEMPLATE_INDEX" val="20204421"/>
  <p:tag name="KSO_WM_SLIDE_ID" val="custom20204421_7"/>
  <p:tag name="KSO_WM_SLIDE_ANIMATION_ID" val="3127450"/>
  <p:tag name="KSO_WM_SLIDE_ANIMATION_TYPE" val="0_9_1"/>
</p:tagLst>
</file>

<file path=ppt/tags/tag52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528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52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3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3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3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3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3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36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37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38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4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4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4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4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4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46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47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48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false,&quot;IsRight&quot;:tru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1_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551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552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53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54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55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56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558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55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6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6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6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565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56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6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6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6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7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7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7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7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7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7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7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8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8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8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8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8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8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8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8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8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9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9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9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9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9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59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59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59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59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0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0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0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60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0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0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07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08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609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12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13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614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15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617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618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19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21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622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23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625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626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27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628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29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31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2_1"/>
  <p:tag name="KSO_WM_UNIT_LAYERLEVEL" val="1_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421"/>
  <p:tag name="KSO_WM_UNIT_ID" val="custom20204421_9*h_i*2_1"/>
</p:tagLst>
</file>

<file path=ppt/tags/tag63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34.xml><?xml version="1.0" encoding="utf-8"?>
<p:tagLst xmlns:p="http://schemas.openxmlformats.org/presentationml/2006/main">
  <p:tag name="KSO_WM_UNIT_PRESET_TEXT" val="我们是致力于研究AI智能创作PPT的一个团队;我们潜心钻研幻灯片的演示规律与创作思路，希望通过人工智能解放用户双手，不仅高效，而且精准。&#13;我们拥有金山办公软件30年的技术积累，WPS的300,000,000个忠实用户；以及一支富有研究精神，匠心做事的团队。"/>
  <p:tag name="KSO_WM_UNIT_NOCLEAR" val="0"/>
  <p:tag name="KSO_WM_UNIT_VALUE" val="171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LAYERLEVEL" val="1_1"/>
  <p:tag name="KSO_WM_TAG_VERSION" val="1.0"/>
  <p:tag name="KSO_WM_BEAUTIFY_FLAG" val="#wm#"/>
  <p:tag name="KSO_WM_UNIT_DEFAULT_FONT" val="14;16;2"/>
  <p:tag name="KSO_WM_UNIT_BLOCK" val="0"/>
  <p:tag name="KSO_WM_UNIT_SM_LIMIT_TYPE" val="1"/>
  <p:tag name="KSO_WM_TEMPLATE_CATEGORY" val="custom"/>
  <p:tag name="KSO_WM_TEMPLATE_INDEX" val="20204421"/>
  <p:tag name="KSO_WM_UNIT_ID" val="custom20204421_9*h_f*2_1"/>
</p:tagLst>
</file>

<file path=ppt/tags/tag635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36.xml><?xml version="1.0" encoding="utf-8"?>
<p:tagLst xmlns:p="http://schemas.openxmlformats.org/presentationml/2006/main">
  <p:tag name="KSO_WM_SLIDE_BACKGROUND_TYPE" val="navigation"/>
  <p:tag name="KSO_WM_UNIT_SUBTYPE" val="h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BK_DARK_LIGHT" val="2"/>
  <p:tag name="KSO_WM_UNIT_LAYERLEVEL" val="1"/>
  <p:tag name="KSO_WM_TAG_VERSION" val="1.0"/>
  <p:tag name="KSO_WM_BEAUTIFY_FLAG" val="#wm#"/>
</p:tagLst>
</file>

<file path=ppt/tags/tag637.xml><?xml version="1.0" encoding="utf-8"?>
<p:tagLst xmlns:p="http://schemas.openxmlformats.org/presentationml/2006/main">
  <p:tag name="KSO_WM_SLIDE_BACKGROUND_TYPE" val="navigation"/>
  <p:tag name="KSO_WM_UNIT_TYPE" val="i"/>
  <p:tag name="KSO_WM_UNIT_INDEX" val="1"/>
  <p:tag name="KSO_WM_TEMPLATE_CATEGORY" val="custom"/>
  <p:tag name="KSO_WM_TEMPLATE_INDEX" val="20204421"/>
  <p:tag name="KSO_WM_UNIT_ID" val="custom20204421_9*i*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38.xml><?xml version="1.0" encoding="utf-8"?>
<p:tagLst xmlns:p="http://schemas.openxmlformats.org/presentationml/2006/main">
  <p:tag name="KSO_WM_SLIDE_BACKGROUND_TYPE" val="navigation"/>
  <p:tag name="KSO_WM_UNIT_TYPE" val="i"/>
  <p:tag name="KSO_WM_UNIT_INDEX" val="2"/>
  <p:tag name="KSO_WM_TEMPLATE_CATEGORY" val="custom"/>
  <p:tag name="KSO_WM_TEMPLATE_INDEX" val="20204421"/>
  <p:tag name="KSO_WM_UNIT_ID" val="custom20204421_9*i*2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</p:tagLst>
</file>

<file path=ppt/tags/tag63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421"/>
  <p:tag name="KSO_WM_UNIT_ID" val="custom20204421_9*a*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0.xml><?xml version="1.0" encoding="utf-8"?>
<p:tagLst xmlns:p="http://schemas.openxmlformats.org/presentationml/2006/main">
  <p:tag name="KSO_WM_TEMPLATE_SUBCATEGORY" val="0"/>
  <p:tag name="KSO_WM_SLIDE_TYPE" val="text"/>
  <p:tag name="KSO_WM_SLIDE_SUBTYPE" val="picTxt"/>
  <p:tag name="KSO_WM_SLIDE_ITEM_CNT" val="0"/>
  <p:tag name="KSO_WM_SLIDE_INDEX" val="9"/>
  <p:tag name="KSO_WM_SLIDE_SIZE" val="864.102*311.936"/>
  <p:tag name="KSO_WM_SLIDE_POSITION" val="47.9491*125.305"/>
  <p:tag name="KSO_WM_TAG_VERSION" val="1.0"/>
  <p:tag name="KSO_WM_BEAUTIFY_FLAG" val="#wm#"/>
  <p:tag name="KSO_WM_SLIDE_LAYOUT" val="a_i_h"/>
  <p:tag name="KSO_WM_SLIDE_LAYOUT_CNT" val="1_1_2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5},&quot;minSize&quot;:{&quot;size1&quot;:13.5},&quot;maxSize&quot;:{&quot;size1&quot;:13.5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0,&quot;right&quot;:1.69,&quot;bottom&quot;:0.026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52.4},&quot;minSize&quot;:{&quot;size1&quot;:35.0},&quot;maxSize&quot;:{&quot;size1&quot;:70.0},&quot;edge&quot;:{&quot;left&quot;:true,&quot;top&quot;:false,&quot;right&quot;:true,&quot;bottom&quot;:true},&quot;subLayout&quot;:[{&quot;direction&quot;:0,&quot;horizontalAlign&quot;:-1,&quot;verticalAlign&quot;:-1,&quot;type&quot;:0,&quot;diagramDirection&quot;:0,&quot;canSetOverLayout&quot;:0,&quot;isOverLayout&quot;:0,&quot;margin&quot;:{&quot;left&quot;:2.11,&quot;top&quot;:2.3,&quot;right&quot;:2.1,&quot;bottom&quot;:4.04},&quot;edge&quot;:{&quot;left&quot;:true,&quot;top&quot;:false,&quot;right&quot;:false,&quot;bottom&quot;:true}},{&quot;direction&quot;:1,&quot;horizontalAlign&quot;:-1,&quot;verticalAlign&quot;:-1,&quot;type&quot;:0,&quot;diagramDirection&quot;:0,&quot;canSetOverLayout&quot;:0,&quot;isOverLayout&quot;:0,&quot;margin&quot;:{&quot;left&quot;:0.85,&quot;top&quot;:2.73,&quot;right&quot;:2.57,&quot;bottom&quot;:4.48},&quot;edge&quot;:{&quot;left&quot;:false,&quot;top&quot;:false,&quot;right&quot;:true,&quot;bottom&quot;:true}}]}]}"/>
  <p:tag name="KSO_WM_SLIDE_CAN_ADD_NAVIGATION" val="1"/>
  <p:tag name="KSO_WM_SLIDE_BACKGROUND" val="[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421"/>
  <p:tag name="KSO_WM_SLIDE_ID" val="custom20204421_9"/>
</p:tagLst>
</file>

<file path=ppt/tags/tag641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谢谢聆听"/>
  <p:tag name="KSO_WM_TEMPLATE_CATEGORY" val="custom"/>
  <p:tag name="KSO_WM_TEMPLATE_INDEX" val="20204421"/>
  <p:tag name="KSO_WM_UNIT_ID" val="custom20204421_40*a*1"/>
</p:tagLst>
</file>

<file path=ppt/tags/tag642.xml><?xml version="1.0" encoding="utf-8"?>
<p:tagLst xmlns:p="http://schemas.openxmlformats.org/presentationml/2006/main">
  <p:tag name="KSO_WM_BEAUTIFY_FLAG" val="#wm#"/>
  <p:tag name="KSO_WM_TEMPLATE_SUBCATEGORY" val="0"/>
  <p:tag name="KSO_WM_SLIDE_ITEM_CNT" val="0"/>
  <p:tag name="KSO_WM_SLIDE_INDEX" val="40"/>
  <p:tag name="KSO_WM_TAG_VERSION" val="1.0"/>
  <p:tag name="KSO_WM_SLIDE_LAYOUT" val="a_b"/>
  <p:tag name="KSO_WM_SLIDE_LAYOUT_CNT" val="1_1"/>
  <p:tag name="KSO_WM_SLIDE_TYPE" val="endPage"/>
  <p:tag name="KSO_WM_SLIDE_SUBTYPE" val="pureTxt"/>
  <p:tag name="KSO_WM_TEMPLATE_MASTER_TYPE" val="1"/>
  <p:tag name="KSO_WM_TEMPLATE_COLOR_TYPE" val="1"/>
  <p:tag name="KSO_WM_TEMPLATE_CATEGORY" val="custom"/>
  <p:tag name="KSO_WM_TEMPLATE_INDEX" val="20204421"/>
  <p:tag name="KSO_WM_SLIDE_ID" val="custom20204421_40"/>
  <p:tag name="KSO_WM_SLIDE_ANIMATION_ID" val="3127901"/>
  <p:tag name="KSO_WM_SLIDE_ANIMATION_TYPE" val="0_9_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TYPE" val="i"/>
  <p:tag name="KSO_WM_UNIT_SUBTYPE" val="h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BK_DARK_LIGHT" val="2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TYPE" val="i"/>
  <p:tag name="KSO_WM_UNIT_SUBTYPE" val="h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BK_DARK_LIGHT" val="2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TYPE" val="i"/>
  <p:tag name="KSO_WM_UNIT_SUBTYPE" val="h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BK_DARK_LIGHT" val="2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EAECEF"/>
      </a:dk2>
      <a:lt2>
        <a:srgbClr val="FBFBFC"/>
      </a:lt2>
      <a:accent1>
        <a:srgbClr val="3C78B9"/>
      </a:accent1>
      <a:accent2>
        <a:srgbClr val="1D7D8E"/>
      </a:accent2>
      <a:accent3>
        <a:srgbClr val="2A7850"/>
      </a:accent3>
      <a:accent4>
        <a:srgbClr val="576829"/>
      </a:accent4>
      <a:accent5>
        <a:srgbClr val="925022"/>
      </a:accent5>
      <a:accent6>
        <a:srgbClr val="B73C3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6372</Words>
  <Application>WPS 演示</Application>
  <PresentationFormat>宽屏</PresentationFormat>
  <Paragraphs>636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0" baseType="lpstr">
      <vt:lpstr>Arial</vt:lpstr>
      <vt:lpstr>宋体</vt:lpstr>
      <vt:lpstr>Wingdings</vt:lpstr>
      <vt:lpstr>微软雅黑</vt:lpstr>
      <vt:lpstr>汉仪旗黑-85S</vt:lpstr>
      <vt:lpstr>Calibri</vt:lpstr>
      <vt:lpstr>Segoe UI</vt:lpstr>
      <vt:lpstr>Arial Unicode MS</vt:lpstr>
      <vt:lpstr>Wingdings</vt:lpstr>
      <vt:lpstr>1_Office 主题​​</vt:lpstr>
      <vt:lpstr>数据库基础知识</vt:lpstr>
      <vt:lpstr>PowerPoint 演示文稿</vt:lpstr>
      <vt:lpstr>数据库简介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数据库基础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查询进阶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激流勇进</cp:lastModifiedBy>
  <cp:revision>210</cp:revision>
  <dcterms:created xsi:type="dcterms:W3CDTF">2020-03-17T04:19:00Z</dcterms:created>
  <dcterms:modified xsi:type="dcterms:W3CDTF">2020-03-27T04:13:38Z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